
<file path=[Content_Types].xml><?xml version="1.0" encoding="utf-8"?>
<Types xmlns="http://schemas.openxmlformats.org/package/2006/content-types">
  <Default Extension="png" ContentType="image/png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8"/>
  </p:notesMasterIdLst>
  <p:handoutMasterIdLst>
    <p:handoutMasterId r:id="rId49"/>
  </p:handoutMasterIdLst>
  <p:sldIdLst>
    <p:sldId id="256" r:id="rId2"/>
    <p:sldId id="412" r:id="rId3"/>
    <p:sldId id="419" r:id="rId4"/>
    <p:sldId id="436" r:id="rId5"/>
    <p:sldId id="438" r:id="rId6"/>
    <p:sldId id="439" r:id="rId7"/>
    <p:sldId id="440" r:id="rId8"/>
    <p:sldId id="441" r:id="rId9"/>
    <p:sldId id="437" r:id="rId10"/>
    <p:sldId id="442" r:id="rId11"/>
    <p:sldId id="448" r:id="rId12"/>
    <p:sldId id="444" r:id="rId13"/>
    <p:sldId id="445" r:id="rId14"/>
    <p:sldId id="446" r:id="rId15"/>
    <p:sldId id="443" r:id="rId16"/>
    <p:sldId id="449" r:id="rId17"/>
    <p:sldId id="450" r:id="rId18"/>
    <p:sldId id="451" r:id="rId19"/>
    <p:sldId id="452" r:id="rId20"/>
    <p:sldId id="453" r:id="rId21"/>
    <p:sldId id="456" r:id="rId22"/>
    <p:sldId id="417" r:id="rId23"/>
    <p:sldId id="429" r:id="rId24"/>
    <p:sldId id="430" r:id="rId25"/>
    <p:sldId id="433" r:id="rId26"/>
    <p:sldId id="380" r:id="rId27"/>
    <p:sldId id="385" r:id="rId28"/>
    <p:sldId id="454" r:id="rId29"/>
    <p:sldId id="459" r:id="rId30"/>
    <p:sldId id="420" r:id="rId31"/>
    <p:sldId id="386" r:id="rId32"/>
    <p:sldId id="393" r:id="rId33"/>
    <p:sldId id="390" r:id="rId34"/>
    <p:sldId id="395" r:id="rId35"/>
    <p:sldId id="460" r:id="rId36"/>
    <p:sldId id="421" r:id="rId37"/>
    <p:sldId id="434" r:id="rId38"/>
    <p:sldId id="398" r:id="rId39"/>
    <p:sldId id="399" r:id="rId40"/>
    <p:sldId id="435" r:id="rId41"/>
    <p:sldId id="401" r:id="rId42"/>
    <p:sldId id="406" r:id="rId43"/>
    <p:sldId id="407" r:id="rId44"/>
    <p:sldId id="462" r:id="rId45"/>
    <p:sldId id="378" r:id="rId46"/>
    <p:sldId id="379" r:id="rId47"/>
  </p:sldIdLst>
  <p:sldSz cx="9144000" cy="6858000" type="screen4x3"/>
  <p:notesSz cx="6881813" cy="9296400"/>
  <p:custDataLst>
    <p:tags r:id="rId5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7682" autoAdjust="0"/>
    <p:restoredTop sz="94660"/>
  </p:normalViewPr>
  <p:slideViewPr>
    <p:cSldViewPr>
      <p:cViewPr varScale="1">
        <p:scale>
          <a:sx n="68" d="100"/>
          <a:sy n="68" d="100"/>
        </p:scale>
        <p:origin x="-566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414"/>
    </p:cViewPr>
  </p:sorterViewPr>
  <p:notesViewPr>
    <p:cSldViewPr>
      <p:cViewPr varScale="1">
        <p:scale>
          <a:sx n="55" d="100"/>
          <a:sy n="55" d="100"/>
        </p:scale>
        <p:origin x="-1830" y="-90"/>
      </p:cViewPr>
      <p:guideLst>
        <p:guide orient="horz" pos="2928"/>
        <p:guide pos="216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424855096238024"/>
          <c:y val="0.16908914163507358"/>
          <c:w val="0.73929161198600513"/>
          <c:h val="0.70343904928550594"/>
        </c:manualLayout>
      </c:layout>
      <c:lineChart>
        <c:grouping val="standar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Real Income Per Head </c:v>
                </c:pt>
              </c:strCache>
            </c:strRef>
          </c:tx>
          <c:spPr>
            <a:ln w="38388">
              <a:solidFill>
                <a:srgbClr val="002060"/>
              </a:solidFill>
              <a:prstDash val="solid"/>
            </a:ln>
          </c:spPr>
          <c:marker>
            <c:symbol val="square"/>
            <c:size val="3"/>
            <c:spPr>
              <a:solidFill>
                <a:srgbClr val="002060"/>
              </a:solidFill>
              <a:ln>
                <a:solidFill>
                  <a:srgbClr val="002060"/>
                </a:solidFill>
                <a:prstDash val="solid"/>
              </a:ln>
            </c:spPr>
          </c:marker>
          <c:cat>
            <c:numRef>
              <c:f>Sheet1!$B$1:$M$1</c:f>
              <c:numCache>
                <c:formatCode>General</c:formatCode>
                <c:ptCount val="12"/>
                <c:pt idx="0">
                  <c:v>1945</c:v>
                </c:pt>
                <c:pt idx="1">
                  <c:v>1950</c:v>
                </c:pt>
                <c:pt idx="2">
                  <c:v>1955</c:v>
                </c:pt>
                <c:pt idx="3">
                  <c:v>1960</c:v>
                </c:pt>
                <c:pt idx="4">
                  <c:v>1965</c:v>
                </c:pt>
                <c:pt idx="5">
                  <c:v>1970</c:v>
                </c:pt>
                <c:pt idx="6">
                  <c:v>1975</c:v>
                </c:pt>
                <c:pt idx="7">
                  <c:v>1980</c:v>
                </c:pt>
                <c:pt idx="8">
                  <c:v>1985</c:v>
                </c:pt>
                <c:pt idx="9">
                  <c:v>1990</c:v>
                </c:pt>
                <c:pt idx="10">
                  <c:v>1995</c:v>
                </c:pt>
                <c:pt idx="11">
                  <c:v>2000</c:v>
                </c:pt>
              </c:numCache>
            </c:numRef>
          </c:cat>
          <c:val>
            <c:numRef>
              <c:f>Sheet1!$B$2:$M$2</c:f>
              <c:numCache>
                <c:formatCode>General</c:formatCode>
                <c:ptCount val="12"/>
                <c:pt idx="0">
                  <c:v>100</c:v>
                </c:pt>
                <c:pt idx="1">
                  <c:v>111.1111111</c:v>
                </c:pt>
                <c:pt idx="2">
                  <c:v>144.44444440000001</c:v>
                </c:pt>
                <c:pt idx="3">
                  <c:v>137.03703700000011</c:v>
                </c:pt>
                <c:pt idx="4">
                  <c:v>133.33333329999999</c:v>
                </c:pt>
                <c:pt idx="5">
                  <c:v>148.14814810000001</c:v>
                </c:pt>
                <c:pt idx="6">
                  <c:v>166.66666669999998</c:v>
                </c:pt>
                <c:pt idx="7">
                  <c:v>174.07407409999988</c:v>
                </c:pt>
                <c:pt idx="8">
                  <c:v>181.48148150000011</c:v>
                </c:pt>
                <c:pt idx="9">
                  <c:v>218.5185185</c:v>
                </c:pt>
                <c:pt idx="10">
                  <c:v>249.2592593</c:v>
                </c:pt>
                <c:pt idx="11">
                  <c:v>285.18518519999998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346496"/>
        <c:axId val="34348416"/>
      </c:lineChart>
      <c:lineChart>
        <c:grouping val="standard"/>
        <c:varyColors val="0"/>
        <c:ser>
          <c:idx val="0"/>
          <c:order val="1"/>
          <c:tx>
            <c:strRef>
              <c:f>Sheet1!$A$3</c:f>
              <c:strCache>
                <c:ptCount val="1"/>
                <c:pt idx="0">
                  <c:v>Percentage Very Happy </c:v>
                </c:pt>
              </c:strCache>
            </c:strRef>
          </c:tx>
          <c:spPr>
            <a:ln w="38388">
              <a:solidFill>
                <a:srgbClr val="FF6600"/>
              </a:solidFill>
              <a:prstDash val="solid"/>
            </a:ln>
          </c:spPr>
          <c:marker>
            <c:symbol val="diamond"/>
            <c:size val="3"/>
            <c:spPr>
              <a:solidFill>
                <a:srgbClr val="FF6600"/>
              </a:solidFill>
              <a:ln>
                <a:solidFill>
                  <a:srgbClr val="FF6600"/>
                </a:solidFill>
                <a:prstDash val="solid"/>
              </a:ln>
            </c:spPr>
          </c:marker>
          <c:cat>
            <c:numRef>
              <c:f>Sheet1!$B$1:$M$1</c:f>
              <c:numCache>
                <c:formatCode>General</c:formatCode>
                <c:ptCount val="12"/>
                <c:pt idx="0">
                  <c:v>1945</c:v>
                </c:pt>
                <c:pt idx="1">
                  <c:v>1950</c:v>
                </c:pt>
                <c:pt idx="2">
                  <c:v>1955</c:v>
                </c:pt>
                <c:pt idx="3">
                  <c:v>1960</c:v>
                </c:pt>
                <c:pt idx="4">
                  <c:v>1965</c:v>
                </c:pt>
                <c:pt idx="5">
                  <c:v>1970</c:v>
                </c:pt>
                <c:pt idx="6">
                  <c:v>1975</c:v>
                </c:pt>
                <c:pt idx="7">
                  <c:v>1980</c:v>
                </c:pt>
                <c:pt idx="8">
                  <c:v>1985</c:v>
                </c:pt>
                <c:pt idx="9">
                  <c:v>1990</c:v>
                </c:pt>
                <c:pt idx="10">
                  <c:v>1995</c:v>
                </c:pt>
                <c:pt idx="11">
                  <c:v>2000</c:v>
                </c:pt>
              </c:numCache>
            </c:numRef>
          </c:cat>
          <c:val>
            <c:numRef>
              <c:f>Sheet1!$B$3:$M$3</c:f>
              <c:numCache>
                <c:formatCode>General</c:formatCode>
                <c:ptCount val="12"/>
                <c:pt idx="0">
                  <c:v>0.27</c:v>
                </c:pt>
                <c:pt idx="1">
                  <c:v>0.27</c:v>
                </c:pt>
                <c:pt idx="2">
                  <c:v>0.2900000000000002</c:v>
                </c:pt>
                <c:pt idx="3">
                  <c:v>0.30000000000000021</c:v>
                </c:pt>
                <c:pt idx="4">
                  <c:v>0.32000000000000023</c:v>
                </c:pt>
                <c:pt idx="5">
                  <c:v>0.2900000000000002</c:v>
                </c:pt>
                <c:pt idx="6">
                  <c:v>0.34000000000000008</c:v>
                </c:pt>
                <c:pt idx="7">
                  <c:v>0.32000000000000023</c:v>
                </c:pt>
                <c:pt idx="8">
                  <c:v>0.30000000000000021</c:v>
                </c:pt>
                <c:pt idx="9">
                  <c:v>0.32000000000000023</c:v>
                </c:pt>
                <c:pt idx="10">
                  <c:v>0.2900000000000002</c:v>
                </c:pt>
                <c:pt idx="11">
                  <c:v>0.28000000000000008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354688"/>
        <c:axId val="34356224"/>
      </c:lineChart>
      <c:catAx>
        <c:axId val="34346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19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4348416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34348416"/>
        <c:scaling>
          <c:orientation val="minMax"/>
          <c:max val="300"/>
        </c:scaling>
        <c:delete val="0"/>
        <c:axPos val="l"/>
        <c:majorGridlines>
          <c:spPr>
            <a:ln w="12796">
              <a:solidFill>
                <a:srgbClr val="969696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Real Income  (1945=100)</a:t>
                </a:r>
              </a:p>
            </c:rich>
          </c:tx>
          <c:layout>
            <c:manualLayout>
              <c:xMode val="edge"/>
              <c:yMode val="edge"/>
              <c:x val="1.7736133906744504E-2"/>
              <c:y val="0.3216932243659118"/>
            </c:manualLayout>
          </c:layout>
          <c:overlay val="0"/>
          <c:spPr>
            <a:noFill/>
            <a:ln w="25592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ln w="319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4346496"/>
        <c:crosses val="autoZero"/>
        <c:crossBetween val="between"/>
        <c:majorUnit val="50"/>
      </c:valAx>
      <c:catAx>
        <c:axId val="343546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4356224"/>
        <c:crosses val="autoZero"/>
        <c:auto val="0"/>
        <c:lblAlgn val="ctr"/>
        <c:lblOffset val="100"/>
        <c:noMultiLvlLbl val="0"/>
      </c:catAx>
      <c:valAx>
        <c:axId val="34356224"/>
        <c:scaling>
          <c:orientation val="minMax"/>
          <c:max val="1"/>
          <c:min val="0"/>
        </c:scaling>
        <c:delete val="0"/>
        <c:axPos val="r"/>
        <c:title>
          <c:tx>
            <c:rich>
              <a:bodyPr/>
              <a:lstStyle/>
              <a:p>
                <a:pPr>
                  <a:defRPr sz="1209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dirty="0"/>
                  <a:t>Percentage </a:t>
                </a:r>
                <a:r>
                  <a:rPr lang="en-US" dirty="0" smtClean="0"/>
                  <a:t>Very </a:t>
                </a:r>
                <a:r>
                  <a:rPr lang="en-US" dirty="0"/>
                  <a:t>H</a:t>
                </a:r>
                <a:r>
                  <a:rPr lang="en-US" dirty="0" smtClean="0"/>
                  <a:t>appy 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94226386609325552"/>
              <c:y val="0.31031732407856621"/>
            </c:manualLayout>
          </c:layout>
          <c:overlay val="0"/>
          <c:spPr>
            <a:noFill/>
            <a:ln w="25592">
              <a:noFill/>
            </a:ln>
          </c:spPr>
        </c:title>
        <c:numFmt formatCode="0%" sourceLinked="0"/>
        <c:majorTickMark val="none"/>
        <c:minorTickMark val="none"/>
        <c:tickLblPos val="nextTo"/>
        <c:spPr>
          <a:ln w="319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4354688"/>
        <c:crosses val="max"/>
        <c:crossBetween val="between"/>
        <c:majorUnit val="0.25"/>
        <c:minorUnit val="2.0000000000000052E-2"/>
      </c:valAx>
      <c:spPr>
        <a:solidFill>
          <a:schemeClr val="bg1">
            <a:lumMod val="85000"/>
          </a:schemeClr>
        </a:solidFill>
        <a:ln w="12796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4558327966260154"/>
          <c:y val="4.0035327337637337E-2"/>
          <c:w val="0.68"/>
          <c:h val="6.666666666666668E-2"/>
        </c:manualLayout>
      </c:layout>
      <c:overlay val="0"/>
      <c:spPr>
        <a:solidFill>
          <a:schemeClr val="bg1">
            <a:lumMod val="85000"/>
          </a:schemeClr>
        </a:solidFill>
        <a:ln w="25592">
          <a:noFill/>
        </a:ln>
      </c:spPr>
      <c:txPr>
        <a:bodyPr/>
        <a:lstStyle/>
        <a:p>
          <a:pPr>
            <a:defRPr sz="1295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>
        <a:lumMod val="85000"/>
      </a:schemeClr>
    </a:solidFill>
    <a:ln>
      <a:noFill/>
    </a:ln>
  </c:spPr>
  <c:txPr>
    <a:bodyPr/>
    <a:lstStyle/>
    <a:p>
      <a:pPr>
        <a:defRPr sz="201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37083059930009"/>
          <c:y val="7.6895839408962774E-2"/>
          <c:w val="0.78295836067366553"/>
          <c:h val="0.75105813162243662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Life Satisfaction </c:v>
                </c:pt>
              </c:strCache>
            </c:strRef>
          </c:tx>
          <c:spPr>
            <a:ln w="38388">
              <a:solidFill>
                <a:srgbClr val="FF6600"/>
              </a:solidFill>
              <a:prstDash val="solid"/>
            </a:ln>
          </c:spPr>
          <c:marker>
            <c:symbol val="diamond"/>
            <c:size val="3"/>
            <c:spPr>
              <a:solidFill>
                <a:srgbClr val="FF9900"/>
              </a:solidFill>
              <a:ln>
                <a:solidFill>
                  <a:srgbClr val="FF9900"/>
                </a:solidFill>
                <a:prstDash val="solid"/>
              </a:ln>
            </c:spPr>
          </c:marker>
          <c:cat>
            <c:strRef>
              <c:f>Sheet1!$B$1:$K$1</c:f>
              <c:strCache>
                <c:ptCount val="10"/>
                <c:pt idx="0">
                  <c:v>-4</c:v>
                </c:pt>
                <c:pt idx="1">
                  <c:v>-3</c:v>
                </c:pt>
                <c:pt idx="2">
                  <c:v>-2</c:v>
                </c:pt>
                <c:pt idx="3">
                  <c:v>-1</c:v>
                </c:pt>
                <c:pt idx="4">
                  <c:v>0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4</c:v>
                </c:pt>
                <c:pt idx="9">
                  <c:v>5+</c:v>
                </c:pt>
              </c:strCache>
            </c:strRef>
          </c:cat>
          <c:val>
            <c:numRef>
              <c:f>Sheet1!$B$2:$K$2</c:f>
              <c:numCache>
                <c:formatCode>General</c:formatCode>
                <c:ptCount val="10"/>
                <c:pt idx="0">
                  <c:v>0.30000000000000021</c:v>
                </c:pt>
                <c:pt idx="1">
                  <c:v>0.2900000000000002</c:v>
                </c:pt>
                <c:pt idx="2">
                  <c:v>0.30000000000000021</c:v>
                </c:pt>
                <c:pt idx="3">
                  <c:v>0.5</c:v>
                </c:pt>
                <c:pt idx="4">
                  <c:v>0.62000000000000044</c:v>
                </c:pt>
                <c:pt idx="5">
                  <c:v>0.5</c:v>
                </c:pt>
                <c:pt idx="6">
                  <c:v>0.36000000000000021</c:v>
                </c:pt>
                <c:pt idx="7">
                  <c:v>0.4100000000000002</c:v>
                </c:pt>
                <c:pt idx="8">
                  <c:v>0.38000000000000023</c:v>
                </c:pt>
                <c:pt idx="9">
                  <c:v>0.19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615872"/>
        <c:axId val="33618176"/>
      </c:lineChart>
      <c:catAx>
        <c:axId val="336158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Years Relative to Marriage</a:t>
                </a:r>
              </a:p>
            </c:rich>
          </c:tx>
          <c:layout>
            <c:manualLayout>
              <c:xMode val="edge"/>
              <c:yMode val="edge"/>
              <c:x val="0.38595821300701566"/>
              <c:y val="0.92523143137913488"/>
            </c:manualLayout>
          </c:layout>
          <c:overlay val="0"/>
          <c:spPr>
            <a:noFill/>
            <a:ln w="25592">
              <a:noFill/>
            </a:ln>
          </c:spPr>
        </c:title>
        <c:numFmt formatCode="General" sourceLinked="1"/>
        <c:majorTickMark val="none"/>
        <c:minorTickMark val="none"/>
        <c:tickLblPos val="nextTo"/>
        <c:spPr>
          <a:ln w="319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36181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3618176"/>
        <c:scaling>
          <c:orientation val="minMax"/>
          <c:max val="1"/>
        </c:scaling>
        <c:delete val="0"/>
        <c:axPos val="l"/>
        <c:majorGridlines>
          <c:spPr>
            <a:ln w="12796">
              <a:solidFill>
                <a:srgbClr val="969696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Life Satisfaction </a:t>
                </a:r>
              </a:p>
            </c:rich>
          </c:tx>
          <c:layout>
            <c:manualLayout>
              <c:xMode val="edge"/>
              <c:yMode val="edge"/>
              <c:x val="1.0638993344829257E-2"/>
              <c:y val="0.28024679379532536"/>
            </c:manualLayout>
          </c:layout>
          <c:overlay val="0"/>
          <c:spPr>
            <a:noFill/>
            <a:ln w="25592">
              <a:noFill/>
            </a:ln>
          </c:spPr>
        </c:title>
        <c:numFmt formatCode="0%" sourceLinked="0"/>
        <c:majorTickMark val="none"/>
        <c:minorTickMark val="none"/>
        <c:tickLblPos val="nextTo"/>
        <c:spPr>
          <a:ln w="319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09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33615872"/>
        <c:crosses val="autoZero"/>
        <c:crossBetween val="between"/>
        <c:majorUnit val="0.2"/>
        <c:minorUnit val="2.0000000000000011E-2"/>
      </c:valAx>
      <c:spPr>
        <a:solidFill>
          <a:schemeClr val="bg1">
            <a:lumMod val="85000"/>
          </a:schemeClr>
        </a:solidFill>
        <a:ln w="25592">
          <a:noFill/>
        </a:ln>
      </c:spPr>
    </c:plotArea>
    <c:plotVisOnly val="1"/>
    <c:dispBlanksAs val="gap"/>
    <c:showDLblsOverMax val="0"/>
  </c:chart>
  <c:spPr>
    <a:solidFill>
      <a:schemeClr val="bg1">
        <a:lumMod val="85000"/>
      </a:schemeClr>
    </a:solidFill>
    <a:ln>
      <a:noFill/>
    </a:ln>
  </c:spPr>
  <c:txPr>
    <a:bodyPr/>
    <a:lstStyle/>
    <a:p>
      <a:pPr>
        <a:defRPr sz="183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r>
              <a:rPr lang="en-US" sz="1800" dirty="0"/>
              <a:t>Percentage of </a:t>
            </a:r>
            <a:r>
              <a:rPr lang="en-US" sz="1800" dirty="0" smtClean="0"/>
              <a:t>Time Unhappy </a:t>
            </a:r>
            <a:r>
              <a:rPr lang="en-US" sz="1800" dirty="0"/>
              <a:t>(U-index)</a:t>
            </a:r>
          </a:p>
        </c:rich>
      </c:tx>
      <c:layout>
        <c:manualLayout>
          <c:xMode val="edge"/>
          <c:yMode val="edge"/>
          <c:x val="0.20758744866654211"/>
          <c:y val="2.2215670908435039E-2"/>
        </c:manualLayout>
      </c:layout>
      <c:overlay val="0"/>
      <c:spPr>
        <a:noFill/>
        <a:ln w="25713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"/>
          <c:y val="0.2081892194031302"/>
          <c:w val="1"/>
          <c:h val="0.617224880382779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solidFill>
              <a:srgbClr val="FF6600"/>
            </a:solidFill>
            <a:ln w="12856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0213444901367361E-3"/>
                  <c:y val="-1.719585346274272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5195480083061452E-4"/>
                  <c:y val="1.725162363537770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4312926703956392E-4"/>
                  <c:y val="-2.82017046360184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2626042226647817E-4"/>
                  <c:y val="-1.384660594275160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spPr>
              <a:noFill/>
              <a:ln w="25713">
                <a:noFill/>
              </a:ln>
            </c:spPr>
            <c:txPr>
              <a:bodyPr/>
              <a:lstStyle/>
              <a:p>
                <a:pPr>
                  <a:defRPr sz="180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Passive leisure</c:v>
                </c:pt>
                <c:pt idx="1">
                  <c:v>Engaged leisure</c:v>
                </c:pt>
                <c:pt idx="2">
                  <c:v>Eating</c:v>
                </c:pt>
                <c:pt idx="3">
                  <c:v>Talking</c:v>
                </c:pt>
                <c:pt idx="4">
                  <c:v>Home compulsory</c:v>
                </c:pt>
                <c:pt idx="5">
                  <c:v>Work and commute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0.10900000000000006</c:v>
                </c:pt>
                <c:pt idx="1">
                  <c:v>0.11</c:v>
                </c:pt>
                <c:pt idx="2">
                  <c:v>0.114</c:v>
                </c:pt>
                <c:pt idx="3">
                  <c:v>0.1490000000000001</c:v>
                </c:pt>
                <c:pt idx="4">
                  <c:v>0.19400000000000001</c:v>
                </c:pt>
                <c:pt idx="5">
                  <c:v>0.27800000000000002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2"/>
        <c:axId val="85649280"/>
        <c:axId val="109744896"/>
      </c:barChart>
      <c:catAx>
        <c:axId val="85649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321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7448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974489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5649280"/>
        <c:crosses val="autoZero"/>
        <c:crossBetween val="between"/>
      </c:valAx>
      <c:spPr>
        <a:solidFill>
          <a:schemeClr val="bg1">
            <a:lumMod val="75000"/>
          </a:schemeClr>
        </a:solidFill>
        <a:ln w="25713">
          <a:noFill/>
        </a:ln>
      </c:spPr>
    </c:plotArea>
    <c:plotVisOnly val="1"/>
    <c:dispBlanksAs val="gap"/>
    <c:showDLblsOverMax val="0"/>
  </c:chart>
  <c:spPr>
    <a:solidFill>
      <a:schemeClr val="bg1">
        <a:lumMod val="75000"/>
      </a:schemeClr>
    </a:solidFill>
    <a:ln>
      <a:noFill/>
    </a:ln>
  </c:spPr>
  <c:txPr>
    <a:bodyPr/>
    <a:lstStyle/>
    <a:p>
      <a:pPr>
        <a:defRPr sz="182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EEF169F-6410-4660-B3D4-D84926A26DF8}" type="datetimeFigureOut">
              <a:rPr lang="en-US"/>
              <a:pPr>
                <a:defRPr/>
              </a:pPr>
              <a:t>3/8/2013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DFCFC8F-9530-46DC-83E3-0DD6ED76AB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419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9376669-18D8-40C1-9959-10E8B04B33D3}" type="datetimeFigureOut">
              <a:rPr lang="en-US"/>
              <a:pPr>
                <a:defRPr/>
              </a:pPr>
              <a:t>3/8/2013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1F6257D-6DC9-4EE8-8975-F9C6D2063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1981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C81D54-8AFF-4234-941D-D8AD304436E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A92131-6E52-422D-9586-CBCCDBF24622}" type="slidenum">
              <a:rPr lang="en-US"/>
              <a:pPr>
                <a:defRPr/>
              </a:pPr>
              <a:t>39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B5465D-0466-4018-96C2-4DDFC1DFF4A8}" type="slidenum">
              <a:rPr lang="en-GB" altLang="en-GB"/>
              <a:pPr>
                <a:defRPr/>
              </a:pPr>
              <a:t>42</a:t>
            </a:fld>
            <a:endParaRPr lang="en-GB" altLang="en-GB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F246745-6AA6-4910-87EE-B2EBCC027732}" type="slidenum">
              <a:rPr lang="en-GB" altLang="en-GB"/>
              <a:pPr>
                <a:defRPr/>
              </a:pPr>
              <a:t>43</a:t>
            </a:fld>
            <a:endParaRPr lang="en-GB" altLang="en-GB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02F98F3-2ED0-4533-A0DB-50CED4C16B28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5425" indent="-225425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400B14-BA98-4D51-A647-92BA0990ABB0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5425" indent="-225425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76E6FC-8FCD-4BA2-B952-D5804859E156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A7248BA-05A6-447A-B1FB-1EC29C67C388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2D9C61-9598-420D-BE71-76FCA312E701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B8E1A4-D3EF-4EF9-9446-8AB781D66AC8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77327A6-A08B-41A4-BEE3-8FE138F34EA1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F2F181C-DBD2-421B-8337-C87EF6E325F0}" type="slidenum">
              <a:rPr lang="en-US"/>
              <a:pPr>
                <a:defRPr/>
              </a:pPr>
              <a:t>38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36623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6605588"/>
            <a:ext cx="9139238" cy="2778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3617913"/>
            <a:ext cx="9147175" cy="2159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468313" y="1773238"/>
            <a:ext cx="7989887" cy="165576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886200"/>
            <a:ext cx="7304087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605588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B6561-D8E3-4F3B-9EAB-AC7BACFD2A09}" type="datetime1">
              <a:rPr lang="en-US"/>
              <a:pPr>
                <a:defRPr/>
              </a:pPr>
              <a:t>3/8/2013</a:t>
            </a:fld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605588"/>
            <a:ext cx="2895600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605588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E2379-C94F-4503-8422-5074945D22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03118-A0F0-43DE-9EEE-6DB9096BE1C0}" type="datetime1">
              <a:rPr lang="en-US"/>
              <a:pPr>
                <a:defRPr/>
              </a:pPr>
              <a:t>3/8/2013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E5B0C-7F0B-4704-A8A2-EDC0F9054C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58EDA-5BCE-4C21-AD24-E1AD5200B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7025" y="260350"/>
            <a:ext cx="2071688" cy="5832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67425" cy="5832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999F5-3AB5-4968-A4D7-01745C5E3812}" type="datetime1">
              <a:rPr lang="en-US"/>
              <a:pPr>
                <a:defRPr/>
              </a:pPr>
              <a:t>3/8/2013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73180-748E-4F40-AAD3-77C26FAC09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0A102-20F4-444B-829B-63BE279EE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9151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84313"/>
            <a:ext cx="8291513" cy="4608512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2290B-3FB3-4439-BB99-5ECFE7571287}" type="datetime1">
              <a:rPr lang="en-US"/>
              <a:pPr>
                <a:defRPr/>
              </a:pPr>
              <a:t>3/8/2013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5C453D-36E4-46C0-9C51-0BF0FE4C5B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21D90-9A4E-4ABB-800A-32738B9CE5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9151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484313"/>
            <a:ext cx="8291513" cy="4608512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17CED-7079-4B5E-AAC9-D24CB08AAF22}" type="datetime1">
              <a:rPr lang="en-US"/>
              <a:pPr>
                <a:defRPr/>
              </a:pPr>
              <a:t>3/8/2013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18F6A-6EE6-43C4-B299-D44F922997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B0E48-959D-4A5B-BBF9-85A9D4A5E0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91513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4068763" cy="4608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484313"/>
            <a:ext cx="4070350" cy="4608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FBFE9-8335-4F65-B855-6DAB01CDEF1A}" type="datetime1">
              <a:rPr lang="en-US"/>
              <a:pPr>
                <a:defRPr/>
              </a:pPr>
              <a:t>3/8/2013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144D7-D230-44F1-BE9B-828208475E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7E15F-A200-4AE8-91C5-DE43065321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78600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692BB-E421-4AA0-A065-C1E9E52D5B62}" type="datetime1">
              <a:rPr lang="en-US"/>
              <a:pPr>
                <a:defRPr/>
              </a:pPr>
              <a:t>3/8/2013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78600"/>
            <a:ext cx="2133600" cy="2794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6EA89-3EF2-4A2C-A512-82D90493D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F519C-0E84-4AA0-9A93-F53934A267BB}" type="datetime1">
              <a:rPr lang="en-US"/>
              <a:pPr>
                <a:defRPr/>
              </a:pPr>
              <a:t>3/8/2013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B4D2B-B467-4BEA-AAF5-4F5B07246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4A133-BBCE-478C-A555-B890850A41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68763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484313"/>
            <a:ext cx="407035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AAB93-90CD-4527-AFE2-D8CA3E4565E5}" type="datetime1">
              <a:rPr lang="en-US"/>
              <a:pPr>
                <a:defRPr/>
              </a:pPr>
              <a:t>3/8/2013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CA094-CC36-41E7-B4A4-EAAC8E8BBD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7277B-C3CD-4860-A7C9-A71442275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099C1-04EC-421C-9E9D-54132D1E330A}" type="datetime1">
              <a:rPr lang="en-US"/>
              <a:pPr>
                <a:defRPr/>
              </a:pPr>
              <a:t>3/8/2013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F79FE-65E2-405F-8A49-EE041B67B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7B2D2-75C1-4C06-B3C6-7392D5DC0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68FB4-01B3-44FA-A2C0-F18BDB4AEEBA}" type="datetime1">
              <a:rPr lang="en-US"/>
              <a:pPr>
                <a:defRPr/>
              </a:pPr>
              <a:t>3/8/2013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020EE-AA0B-4B94-9069-3D77B8CCF5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CA4AD-B04B-45DD-9992-BF84CE6184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13F38-E0F2-4B07-8E44-DFE006AC80EF}" type="datetime1">
              <a:rPr lang="en-US"/>
              <a:pPr>
                <a:defRPr/>
              </a:pPr>
              <a:t>3/8/2013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86D06-3A48-4721-8187-D7DE606B85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070E6-F33A-4A73-845F-FE6D948E4F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485F0-A594-4835-8E80-C82F41CAB8F5}" type="datetime1">
              <a:rPr lang="en-US"/>
              <a:pPr>
                <a:defRPr/>
              </a:pPr>
              <a:t>3/8/2013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DB2A8-E59C-4AD5-BC17-28A83790C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AE1C1-42EB-4401-9F1C-241FA7EE7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B8A50-EF06-4887-9B10-3839089726AC}" type="datetime1">
              <a:rPr lang="en-US"/>
              <a:pPr>
                <a:defRPr/>
              </a:pPr>
              <a:t>3/8/2013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9EF35-4505-4AA5-B4E6-931BB11C9F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941C1-B06E-4461-B2A3-FA23C5BDF8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-3175" y="0"/>
            <a:ext cx="9144000" cy="11969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308725"/>
            <a:ext cx="9139238" cy="2778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-3175" y="1089025"/>
            <a:ext cx="9147175" cy="2159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60350"/>
            <a:ext cx="829151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91513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08725"/>
            <a:ext cx="2133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F818B281-1A6D-41F8-8383-B1FAF2EBE7F1}" type="datetime1">
              <a:rPr lang="en-US"/>
              <a:pPr>
                <a:defRPr/>
              </a:pPr>
              <a:t>3/8/2013</a:t>
            </a:fld>
            <a:endParaRPr lang="en-US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08725"/>
            <a:ext cx="2895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08725"/>
            <a:ext cx="2895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08725"/>
            <a:ext cx="2133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FB21EE8D-DEAE-4FEB-B50B-A9D902033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08725"/>
            <a:ext cx="2133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1D635952-0F4E-40BF-B37A-6BF6754BF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6605588"/>
            <a:ext cx="9139238" cy="2778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sbenartz\Documents\Teaching\Psychology%20and%20Personal%20Finance\Lecture%20Notes%202013\Class%207%20-%20Money%20and%20Happiness\OldSchool-Party.mpg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video" Target="oldschool-MorningAfter.mpg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YI63LFIxqCw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Psychology and Personal Finance</a:t>
            </a:r>
            <a:endParaRPr lang="en-US" dirty="0" smtClean="0"/>
          </a:p>
        </p:txBody>
      </p:sp>
      <p:sp>
        <p:nvSpPr>
          <p:cNvPr id="1741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Money </a:t>
            </a:r>
            <a:r>
              <a:rPr lang="en-US" dirty="0" smtClean="0"/>
              <a:t>and Happiness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 These Things Make Us Happy?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F4F793-BF62-4BDF-9493-F7437933B20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6413" y="2600325"/>
            <a:ext cx="139858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Wealth?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33400" y="1219200"/>
            <a:ext cx="1223963" cy="15700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 dirty="0">
                <a:latin typeface="+mn-lt"/>
                <a:sym typeface="Wingdings" pitchFamily="2" charset="2"/>
              </a:rPr>
              <a:t></a:t>
            </a:r>
            <a:endParaRPr lang="en-US" sz="9600" dirty="0">
              <a:latin typeface="+mn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436813" y="3124200"/>
            <a:ext cx="167798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Marriage?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667000" y="1782763"/>
            <a:ext cx="1223963" cy="15700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 dirty="0">
                <a:latin typeface="+mn-lt"/>
                <a:sym typeface="Wingdings" pitchFamily="2" charset="2"/>
              </a:rPr>
              <a:t></a:t>
            </a:r>
            <a:endParaRPr lang="en-US" sz="9600" dirty="0"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181600" y="2590800"/>
            <a:ext cx="11874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Youth?</a:t>
            </a:r>
          </a:p>
        </p:txBody>
      </p:sp>
      <p:pic>
        <p:nvPicPr>
          <p:cNvPr id="63" name="Picture 4" descr="http://www.ct.gov/dcf/lib/dcf/wmv/images/child_support.jpg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1447800"/>
            <a:ext cx="11430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4" name="TextBox 63"/>
          <p:cNvSpPr txBox="1"/>
          <p:nvPr/>
        </p:nvSpPr>
        <p:spPr>
          <a:xfrm>
            <a:off x="5176838" y="1219200"/>
            <a:ext cx="1223962" cy="15700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 dirty="0">
                <a:latin typeface="+mn-lt"/>
                <a:sym typeface="Wingdings" pitchFamily="2" charset="2"/>
              </a:rPr>
              <a:t></a:t>
            </a:r>
            <a:endParaRPr lang="en-US" sz="9600" dirty="0">
              <a:latin typeface="+mn-lt"/>
            </a:endParaRPr>
          </a:p>
        </p:txBody>
      </p:sp>
      <p:pic>
        <p:nvPicPr>
          <p:cNvPr id="67" name="Picture 10" descr="http://dolegy.do.funpic.de/assets/images/graduation_cap_and_diploma.gif"/>
          <p:cNvPicPr preferRelativeResize="0"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46950" y="1981200"/>
            <a:ext cx="11430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8" name="TextBox 67"/>
          <p:cNvSpPr txBox="1"/>
          <p:nvPr/>
        </p:nvSpPr>
        <p:spPr>
          <a:xfrm>
            <a:off x="7118350" y="3124200"/>
            <a:ext cx="17970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Education?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6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Education and Happiness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smtClean="0"/>
          </a:p>
          <a:p>
            <a:pPr algn="ctr">
              <a:buFontTx/>
              <a:buNone/>
            </a:pPr>
            <a:endParaRPr lang="en-US" smtClean="0"/>
          </a:p>
          <a:p>
            <a:pPr algn="ctr">
              <a:buFontTx/>
              <a:buNone/>
            </a:pPr>
            <a:endParaRPr lang="en-US" smtClean="0"/>
          </a:p>
          <a:p>
            <a:pPr algn="ctr">
              <a:buFontTx/>
              <a:buNone/>
            </a:pPr>
            <a:r>
              <a:rPr lang="en-US" smtClean="0"/>
              <a:t>There is no effect on happiness across countries and only a small effect within countries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1F5F3-E959-4F3F-B965-36E176EF89F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3" name="Text Box 3"/>
          <p:cNvSpPr txBox="1">
            <a:spLocks noChangeArrowheads="1"/>
          </p:cNvSpPr>
          <p:nvPr/>
        </p:nvSpPr>
        <p:spPr bwMode="auto">
          <a:xfrm>
            <a:off x="382588" y="6096000"/>
            <a:ext cx="7542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pPr>
              <a:defRPr/>
            </a:pPr>
            <a:r>
              <a:rPr lang="en-US" sz="1400" dirty="0">
                <a:latin typeface="+mn-lt"/>
              </a:rPr>
              <a:t>Source: </a:t>
            </a:r>
            <a:r>
              <a:rPr lang="en-US" sz="1400" dirty="0" err="1">
                <a:latin typeface="+mn-lt"/>
              </a:rPr>
              <a:t>Helliwell</a:t>
            </a:r>
            <a:r>
              <a:rPr lang="en-US" sz="1400" dirty="0">
                <a:latin typeface="+mn-lt"/>
              </a:rPr>
              <a:t> (2003)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 These Things Make Us Happy?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548221-E67B-4F4D-B4E9-7CA7878663E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6413" y="2600325"/>
            <a:ext cx="139858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Wealth?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33400" y="1219200"/>
            <a:ext cx="1223963" cy="15700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 dirty="0">
                <a:latin typeface="+mn-lt"/>
                <a:sym typeface="Wingdings" pitchFamily="2" charset="2"/>
              </a:rPr>
              <a:t></a:t>
            </a:r>
            <a:endParaRPr lang="en-US" sz="9600" dirty="0">
              <a:latin typeface="+mn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436813" y="3124200"/>
            <a:ext cx="167798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Marriage?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667000" y="1782763"/>
            <a:ext cx="1223963" cy="15700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 dirty="0">
                <a:latin typeface="+mn-lt"/>
                <a:sym typeface="Wingdings" pitchFamily="2" charset="2"/>
              </a:rPr>
              <a:t></a:t>
            </a:r>
            <a:endParaRPr lang="en-US" sz="9600" dirty="0"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181600" y="2590800"/>
            <a:ext cx="11874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Youth?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181600" y="1219200"/>
            <a:ext cx="1223963" cy="15700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 dirty="0">
                <a:latin typeface="+mn-lt"/>
                <a:sym typeface="Wingdings" pitchFamily="2" charset="2"/>
              </a:rPr>
              <a:t></a:t>
            </a:r>
            <a:endParaRPr lang="en-US" sz="9600" dirty="0">
              <a:latin typeface="+mn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71500" y="5181600"/>
            <a:ext cx="11811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Looks?</a:t>
            </a:r>
          </a:p>
        </p:txBody>
      </p:sp>
      <p:pic>
        <p:nvPicPr>
          <p:cNvPr id="69" name="Picture 10" descr="http://www.gifttrap.com/images/make-up2_by_cassandra_tiensivu.jpg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4038600"/>
            <a:ext cx="11430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63" name="Picture 10" descr="http://dolegy.do.funpic.de/assets/images/graduation_cap_and_diploma.gif"/>
          <p:cNvPicPr preferRelativeResize="0"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46950" y="1981200"/>
            <a:ext cx="11430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0" name="TextBox 69"/>
          <p:cNvSpPr txBox="1"/>
          <p:nvPr/>
        </p:nvSpPr>
        <p:spPr>
          <a:xfrm>
            <a:off x="7118350" y="3124200"/>
            <a:ext cx="17970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Education?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386638" y="1782763"/>
            <a:ext cx="1223962" cy="15700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 dirty="0">
                <a:latin typeface="+mn-lt"/>
                <a:sym typeface="Wingdings" pitchFamily="2" charset="2"/>
              </a:rPr>
              <a:t></a:t>
            </a:r>
            <a:endParaRPr lang="en-US" sz="96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  <p:bldP spid="7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Looks and Happiness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mtClean="0"/>
              <a:t>Looks don’t make us happy after taking away the hair, makeup, jewelry and nice clothing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A03B5-F51D-42DC-B968-8E14411C8AF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3" name="Text Box 3"/>
          <p:cNvSpPr txBox="1">
            <a:spLocks noChangeArrowheads="1"/>
          </p:cNvSpPr>
          <p:nvPr/>
        </p:nvSpPr>
        <p:spPr bwMode="auto">
          <a:xfrm>
            <a:off x="382588" y="6096000"/>
            <a:ext cx="7542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pPr>
              <a:defRPr/>
            </a:pPr>
            <a:r>
              <a:rPr lang="en-US" sz="1400" dirty="0">
                <a:latin typeface="+mn-lt"/>
              </a:rPr>
              <a:t>Source: </a:t>
            </a:r>
            <a:r>
              <a:rPr lang="en-US" sz="1400" dirty="0" err="1">
                <a:latin typeface="+mn-lt"/>
              </a:rPr>
              <a:t>Diener</a:t>
            </a:r>
            <a:r>
              <a:rPr lang="en-US" sz="1400" dirty="0">
                <a:latin typeface="+mn-lt"/>
              </a:rPr>
              <a:t>, et al (1995)</a:t>
            </a:r>
          </a:p>
        </p:txBody>
      </p:sp>
      <p:pic>
        <p:nvPicPr>
          <p:cNvPr id="28678" name="Picture 2" descr="http://i18.tinypic.com/4y6axp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2819400"/>
            <a:ext cx="3167063" cy="3114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 These Things Make Us Happy?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9A3DD9-6DED-45D4-B4FD-BA629F1A348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6413" y="2600325"/>
            <a:ext cx="139858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Wealth?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33400" y="1219200"/>
            <a:ext cx="1223963" cy="15700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 dirty="0">
                <a:latin typeface="+mn-lt"/>
                <a:sym typeface="Wingdings" pitchFamily="2" charset="2"/>
              </a:rPr>
              <a:t></a:t>
            </a:r>
            <a:endParaRPr lang="en-US" sz="9600" dirty="0">
              <a:latin typeface="+mn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436813" y="3124200"/>
            <a:ext cx="167798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Marriage?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667000" y="1782763"/>
            <a:ext cx="1223963" cy="15700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 dirty="0">
                <a:latin typeface="+mn-lt"/>
                <a:sym typeface="Wingdings" pitchFamily="2" charset="2"/>
              </a:rPr>
              <a:t></a:t>
            </a:r>
            <a:endParaRPr lang="en-US" sz="9600" dirty="0"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181600" y="2590800"/>
            <a:ext cx="11874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Youth?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181600" y="1219200"/>
            <a:ext cx="1223963" cy="15700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 dirty="0">
                <a:latin typeface="+mn-lt"/>
                <a:sym typeface="Wingdings" pitchFamily="2" charset="2"/>
              </a:rPr>
              <a:t></a:t>
            </a:r>
            <a:endParaRPr lang="en-US" sz="9600" dirty="0">
              <a:latin typeface="+mn-lt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173913" y="3089275"/>
            <a:ext cx="17970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Education?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315200" y="1782763"/>
            <a:ext cx="1223963" cy="15700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 dirty="0">
                <a:latin typeface="+mn-lt"/>
                <a:sym typeface="Wingdings" pitchFamily="2" charset="2"/>
              </a:rPr>
              <a:t></a:t>
            </a:r>
            <a:endParaRPr lang="en-US" sz="9600" dirty="0">
              <a:latin typeface="+mn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71500" y="5181600"/>
            <a:ext cx="11811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Looks?</a:t>
            </a:r>
          </a:p>
        </p:txBody>
      </p:sp>
      <p:pic>
        <p:nvPicPr>
          <p:cNvPr id="69" name="Picture 10" descr="http://www.gifttrap.com/images/make-up2_by_cassandra_tiensivu.jpg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4038600"/>
            <a:ext cx="11430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0" name="TextBox 69"/>
          <p:cNvSpPr txBox="1"/>
          <p:nvPr/>
        </p:nvSpPr>
        <p:spPr>
          <a:xfrm>
            <a:off x="533400" y="3840163"/>
            <a:ext cx="1223963" cy="15700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 dirty="0">
                <a:latin typeface="+mn-lt"/>
                <a:sym typeface="Wingdings" pitchFamily="2" charset="2"/>
              </a:rPr>
              <a:t></a:t>
            </a:r>
            <a:endParaRPr lang="en-US" sz="9600" dirty="0">
              <a:latin typeface="+mn-lt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590800" y="5876925"/>
            <a:ext cx="1436688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Gender?</a:t>
            </a:r>
          </a:p>
        </p:txBody>
      </p:sp>
      <p:pic>
        <p:nvPicPr>
          <p:cNvPr id="72" name="Picture 2" descr="http://www.cdc.gov/diabetes/pubs/images/bathroom.gif"/>
          <p:cNvPicPr preferRelativeResize="0"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3200" y="4768850"/>
            <a:ext cx="11430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6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Gender and Happiness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pPr algn="ctr">
              <a:buFontTx/>
              <a:buNone/>
            </a:pPr>
            <a:r>
              <a:rPr lang="en-US" smtClean="0"/>
              <a:t>Men are more prone to alcoholism, while women to depression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BA473A-917E-4CFB-87C7-5A0A85415FA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5" name="Text Box 3"/>
          <p:cNvSpPr txBox="1">
            <a:spLocks noChangeArrowheads="1"/>
          </p:cNvSpPr>
          <p:nvPr/>
        </p:nvSpPr>
        <p:spPr bwMode="auto">
          <a:xfrm>
            <a:off x="382588" y="6096000"/>
            <a:ext cx="7542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pPr>
              <a:defRPr/>
            </a:pPr>
            <a:r>
              <a:rPr lang="en-US" sz="1400" dirty="0">
                <a:latin typeface="+mn-lt"/>
              </a:rPr>
              <a:t>Source: Layard (2005)</a:t>
            </a:r>
          </a:p>
        </p:txBody>
      </p:sp>
      <p:pic>
        <p:nvPicPr>
          <p:cNvPr id="30726" name="Picture 2" descr="http://www.the-alcoholic.com/images/the-alcoholi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3657600"/>
            <a:ext cx="2133600" cy="2066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0727" name="Picture 4" descr="http://img.dailymail.co.uk/i/pix/2008/01_05/depression2801_228x20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3657600"/>
            <a:ext cx="2133600" cy="20669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Picture 2" descr="http://www.cdc.gov/diabetes/pubs/images/bathroom.gif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4768850"/>
            <a:ext cx="11430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317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 These Things Make Us Happy?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1434E1-20D5-476A-9832-15A63794EA6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6413" y="2600325"/>
            <a:ext cx="139858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Wealth?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33400" y="1219200"/>
            <a:ext cx="1223963" cy="15700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 dirty="0">
                <a:latin typeface="+mn-lt"/>
                <a:sym typeface="Wingdings" pitchFamily="2" charset="2"/>
              </a:rPr>
              <a:t></a:t>
            </a:r>
            <a:endParaRPr lang="en-US" sz="9600" dirty="0">
              <a:latin typeface="+mn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436813" y="3124200"/>
            <a:ext cx="167798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Marriage?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667000" y="1782763"/>
            <a:ext cx="1223963" cy="15700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 dirty="0">
                <a:latin typeface="+mn-lt"/>
                <a:sym typeface="Wingdings" pitchFamily="2" charset="2"/>
              </a:rPr>
              <a:t></a:t>
            </a:r>
            <a:endParaRPr lang="en-US" sz="9600" dirty="0"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181600" y="2590800"/>
            <a:ext cx="11874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Youth?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181600" y="1219200"/>
            <a:ext cx="1223963" cy="15700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 dirty="0">
                <a:latin typeface="+mn-lt"/>
                <a:sym typeface="Wingdings" pitchFamily="2" charset="2"/>
              </a:rPr>
              <a:t></a:t>
            </a:r>
            <a:endParaRPr lang="en-US" sz="9600" dirty="0">
              <a:latin typeface="+mn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71500" y="5181600"/>
            <a:ext cx="11811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Looks?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3840163"/>
            <a:ext cx="1223963" cy="15700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 dirty="0">
                <a:latin typeface="+mn-lt"/>
                <a:sym typeface="Wingdings" pitchFamily="2" charset="2"/>
              </a:rPr>
              <a:t></a:t>
            </a:r>
            <a:endParaRPr lang="en-US" sz="9600" dirty="0">
              <a:latin typeface="+mn-lt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601913" y="5876925"/>
            <a:ext cx="143668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Gender?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667000" y="4602163"/>
            <a:ext cx="1223963" cy="15700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 dirty="0">
                <a:latin typeface="+mn-lt"/>
                <a:sym typeface="Wingdings" pitchFamily="2" charset="2"/>
              </a:rPr>
              <a:t></a:t>
            </a:r>
            <a:endParaRPr lang="en-US" sz="9600" dirty="0">
              <a:latin typeface="+mn-lt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029200" y="5181600"/>
            <a:ext cx="150971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Religion?</a:t>
            </a:r>
          </a:p>
        </p:txBody>
      </p:sp>
      <p:pic>
        <p:nvPicPr>
          <p:cNvPr id="78" name="Picture 8" descr="http://castorel.files.wordpress.com/2008/03/religion.png"/>
          <p:cNvPicPr preferRelativeResize="0"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4038600"/>
            <a:ext cx="11430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2" name="TextBox 71"/>
          <p:cNvSpPr txBox="1"/>
          <p:nvPr/>
        </p:nvSpPr>
        <p:spPr>
          <a:xfrm>
            <a:off x="7173913" y="3089275"/>
            <a:ext cx="17970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Education?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7315200" y="1782763"/>
            <a:ext cx="1223963" cy="15700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 dirty="0">
                <a:latin typeface="+mn-lt"/>
                <a:sym typeface="Wingdings" pitchFamily="2" charset="2"/>
              </a:rPr>
              <a:t></a:t>
            </a:r>
            <a:endParaRPr lang="en-US" sz="96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Religion and Happiness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smtClean="0"/>
          </a:p>
          <a:p>
            <a:pPr algn="ctr">
              <a:buFontTx/>
              <a:buNone/>
            </a:pPr>
            <a:r>
              <a:rPr lang="en-US" smtClean="0"/>
              <a:t>Religion does make us happy…but why?</a:t>
            </a:r>
          </a:p>
          <a:p>
            <a:pPr algn="ctr">
              <a:buFontTx/>
              <a:buNone/>
            </a:pPr>
            <a:endParaRPr lang="en-US" smtClean="0"/>
          </a:p>
          <a:p>
            <a:pPr algn="ctr">
              <a:buFontTx/>
              <a:buNone/>
            </a:pPr>
            <a:r>
              <a:rPr lang="en-US" smtClean="0"/>
              <a:t>Is it the “God” part which makes us happy, or the “community” part?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F896E4-802D-420F-8977-C9DD58024F4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3" name="Text Box 5"/>
          <p:cNvSpPr txBox="1">
            <a:spLocks noChangeArrowheads="1"/>
          </p:cNvSpPr>
          <p:nvPr/>
        </p:nvSpPr>
        <p:spPr bwMode="auto">
          <a:xfrm>
            <a:off x="382588" y="6096000"/>
            <a:ext cx="7542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pPr>
              <a:defRPr/>
            </a:pPr>
            <a:r>
              <a:rPr lang="en-US" sz="1400">
                <a:latin typeface="+mn-lt"/>
              </a:rPr>
              <a:t>Sources: Seligman (2001); Putnam (2000); Layard (2005)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 These Things Make Us Happy?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7C7DD2-44FA-463E-8331-BE621566461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6413" y="2600325"/>
            <a:ext cx="139858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Wealth?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33400" y="1219200"/>
            <a:ext cx="1223963" cy="15700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 dirty="0">
                <a:latin typeface="+mn-lt"/>
                <a:sym typeface="Wingdings" pitchFamily="2" charset="2"/>
              </a:rPr>
              <a:t></a:t>
            </a:r>
            <a:endParaRPr lang="en-US" sz="9600" dirty="0">
              <a:latin typeface="+mn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436813" y="3124200"/>
            <a:ext cx="167798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Marriage?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667000" y="1782763"/>
            <a:ext cx="1223963" cy="15700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 dirty="0">
                <a:latin typeface="+mn-lt"/>
                <a:sym typeface="Wingdings" pitchFamily="2" charset="2"/>
              </a:rPr>
              <a:t></a:t>
            </a:r>
            <a:endParaRPr lang="en-US" sz="9600" dirty="0"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181600" y="2590800"/>
            <a:ext cx="11874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Youth?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181600" y="1219200"/>
            <a:ext cx="1223963" cy="15700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 dirty="0">
                <a:latin typeface="+mn-lt"/>
                <a:sym typeface="Wingdings" pitchFamily="2" charset="2"/>
              </a:rPr>
              <a:t></a:t>
            </a:r>
            <a:endParaRPr lang="en-US" sz="9600" dirty="0">
              <a:latin typeface="+mn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71500" y="5181600"/>
            <a:ext cx="11811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Looks?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3840163"/>
            <a:ext cx="1223963" cy="15700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 dirty="0">
                <a:latin typeface="+mn-lt"/>
                <a:sym typeface="Wingdings" pitchFamily="2" charset="2"/>
              </a:rPr>
              <a:t></a:t>
            </a:r>
            <a:endParaRPr lang="en-US" sz="9600" dirty="0">
              <a:latin typeface="+mn-lt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029200" y="5181600"/>
            <a:ext cx="150971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Religion?</a:t>
            </a:r>
          </a:p>
        </p:txBody>
      </p:sp>
      <p:pic>
        <p:nvPicPr>
          <p:cNvPr id="78" name="Picture 8" descr="http://castorel.files.wordpress.com/2008/03/religion.png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4038600"/>
            <a:ext cx="11430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9" name="TextBox 78"/>
          <p:cNvSpPr txBox="1"/>
          <p:nvPr/>
        </p:nvSpPr>
        <p:spPr>
          <a:xfrm>
            <a:off x="5257800" y="3886200"/>
            <a:ext cx="1223963" cy="15700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 dirty="0">
                <a:latin typeface="+mn-lt"/>
                <a:sym typeface="Wingdings" pitchFamily="2" charset="2"/>
              </a:rPr>
              <a:t></a:t>
            </a:r>
            <a:endParaRPr lang="en-US" sz="9600" dirty="0">
              <a:latin typeface="+mn-lt"/>
            </a:endParaRPr>
          </a:p>
        </p:txBody>
      </p:sp>
      <p:pic>
        <p:nvPicPr>
          <p:cNvPr id="80" name="Picture 8" descr="http://or.ucr.edu/images/pictures/centers/FamilyStudies.jpg"/>
          <p:cNvPicPr preferRelativeResize="0"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96163" y="4733925"/>
            <a:ext cx="11430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1" name="TextBox 80"/>
          <p:cNvSpPr txBox="1"/>
          <p:nvPr/>
        </p:nvSpPr>
        <p:spPr>
          <a:xfrm>
            <a:off x="7319963" y="5876925"/>
            <a:ext cx="129063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Family?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173913" y="3089275"/>
            <a:ext cx="17970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Education?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315200" y="1782763"/>
            <a:ext cx="1223963" cy="15700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 dirty="0">
                <a:latin typeface="+mn-lt"/>
                <a:sym typeface="Wingdings" pitchFamily="2" charset="2"/>
              </a:rPr>
              <a:t></a:t>
            </a:r>
            <a:endParaRPr lang="en-US" sz="9600" dirty="0">
              <a:latin typeface="+mn-lt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601913" y="5876925"/>
            <a:ext cx="143668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Gender?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667000" y="4602163"/>
            <a:ext cx="1223963" cy="15700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 dirty="0">
                <a:latin typeface="+mn-lt"/>
                <a:sym typeface="Wingdings" pitchFamily="2" charset="2"/>
              </a:rPr>
              <a:t></a:t>
            </a:r>
            <a:endParaRPr lang="en-US" sz="96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Family and Happiness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endParaRPr lang="en-US" smtClean="0"/>
          </a:p>
          <a:p>
            <a:pPr algn="ctr">
              <a:buFontTx/>
              <a:buNone/>
            </a:pPr>
            <a:r>
              <a:rPr lang="en-US" smtClean="0"/>
              <a:t>People with the highest levels of happiness have strong social relationships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AED49-2E86-42C1-B791-7466849A45E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53" name="Text Box 5"/>
          <p:cNvSpPr txBox="1">
            <a:spLocks noChangeArrowheads="1"/>
          </p:cNvSpPr>
          <p:nvPr/>
        </p:nvSpPr>
        <p:spPr bwMode="auto">
          <a:xfrm>
            <a:off x="382588" y="6096000"/>
            <a:ext cx="7542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pPr>
              <a:defRPr/>
            </a:pPr>
            <a:r>
              <a:rPr lang="en-US" sz="1400">
                <a:latin typeface="+mn-lt"/>
              </a:rPr>
              <a:t>Sources: Seligman (2001); Putnam (2000); Layard (2005)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What makes us happy?</a:t>
            </a:r>
          </a:p>
          <a:p>
            <a:endParaRPr lang="en-US" sz="2800" smtClean="0"/>
          </a:p>
          <a:p>
            <a:r>
              <a:rPr lang="en-US" sz="2800" smtClean="0"/>
              <a:t>Do we really know what makes us happy?</a:t>
            </a:r>
          </a:p>
          <a:p>
            <a:endParaRPr lang="en-US" sz="2800" smtClean="0"/>
          </a:p>
          <a:p>
            <a:r>
              <a:rPr lang="en-US" sz="2800" smtClean="0"/>
              <a:t>How to be happier</a:t>
            </a:r>
          </a:p>
          <a:p>
            <a:endParaRPr lang="en-US" sz="2800" smtClean="0"/>
          </a:p>
          <a:p>
            <a:r>
              <a:rPr lang="en-US" sz="2800" smtClean="0"/>
              <a:t>Money and Happiness</a:t>
            </a:r>
          </a:p>
          <a:p>
            <a:endParaRPr lang="en-US" sz="2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3926A7-AA07-411F-9EA7-356B7C5EC32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 These Things Make Us Happy?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2BAE37-2999-4C1E-A41E-62312BDD557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6413" y="2600325"/>
            <a:ext cx="139858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Wealth?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33400" y="1219200"/>
            <a:ext cx="1223963" cy="15700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 dirty="0">
                <a:latin typeface="+mn-lt"/>
                <a:sym typeface="Wingdings" pitchFamily="2" charset="2"/>
              </a:rPr>
              <a:t></a:t>
            </a:r>
            <a:endParaRPr lang="en-US" sz="9600" dirty="0">
              <a:latin typeface="+mn-lt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436813" y="3124200"/>
            <a:ext cx="167798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Marriage?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667000" y="1782763"/>
            <a:ext cx="1223963" cy="15700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 dirty="0">
                <a:latin typeface="+mn-lt"/>
                <a:sym typeface="Wingdings" pitchFamily="2" charset="2"/>
              </a:rPr>
              <a:t></a:t>
            </a:r>
            <a:endParaRPr lang="en-US" sz="9600" dirty="0"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181600" y="2590800"/>
            <a:ext cx="11874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Youth?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181600" y="1219200"/>
            <a:ext cx="1223963" cy="15700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 dirty="0">
                <a:latin typeface="+mn-lt"/>
                <a:sym typeface="Wingdings" pitchFamily="2" charset="2"/>
              </a:rPr>
              <a:t></a:t>
            </a:r>
            <a:endParaRPr lang="en-US" sz="9600" dirty="0">
              <a:latin typeface="+mn-lt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71500" y="5181600"/>
            <a:ext cx="118110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Looks?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33400" y="3840163"/>
            <a:ext cx="1223963" cy="15700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 dirty="0">
                <a:latin typeface="+mn-lt"/>
                <a:sym typeface="Wingdings" pitchFamily="2" charset="2"/>
              </a:rPr>
              <a:t></a:t>
            </a:r>
            <a:endParaRPr lang="en-US" sz="9600" dirty="0">
              <a:latin typeface="+mn-lt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029200" y="5181600"/>
            <a:ext cx="1509713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Religion?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257800" y="3886200"/>
            <a:ext cx="1223963" cy="15700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 dirty="0">
                <a:latin typeface="+mn-lt"/>
                <a:sym typeface="Wingdings" pitchFamily="2" charset="2"/>
              </a:rPr>
              <a:t></a:t>
            </a:r>
            <a:endParaRPr lang="en-US" sz="9600" dirty="0">
              <a:latin typeface="+mn-lt"/>
            </a:endParaRPr>
          </a:p>
        </p:txBody>
      </p:sp>
      <p:pic>
        <p:nvPicPr>
          <p:cNvPr id="80" name="Picture 8" descr="http://or.ucr.edu/images/pictures/centers/FamilyStudies.jpg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6163" y="4733925"/>
            <a:ext cx="11430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1" name="TextBox 80"/>
          <p:cNvSpPr txBox="1"/>
          <p:nvPr/>
        </p:nvSpPr>
        <p:spPr>
          <a:xfrm>
            <a:off x="7319963" y="5876925"/>
            <a:ext cx="129063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Family?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386638" y="4602163"/>
            <a:ext cx="1223962" cy="15700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 dirty="0">
                <a:latin typeface="+mn-lt"/>
                <a:sym typeface="Wingdings" pitchFamily="2" charset="2"/>
              </a:rPr>
              <a:t></a:t>
            </a:r>
            <a:endParaRPr lang="en-US" sz="9600" dirty="0">
              <a:latin typeface="+mn-lt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173913" y="3089275"/>
            <a:ext cx="17970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Education?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315200" y="1782763"/>
            <a:ext cx="1223963" cy="15700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 dirty="0">
                <a:latin typeface="+mn-lt"/>
                <a:sym typeface="Wingdings" pitchFamily="2" charset="2"/>
              </a:rPr>
              <a:t></a:t>
            </a:r>
            <a:endParaRPr lang="en-US" sz="9600" dirty="0">
              <a:latin typeface="+mn-lt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2601913" y="5876925"/>
            <a:ext cx="143668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Gender?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667000" y="4602163"/>
            <a:ext cx="1223963" cy="15700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 dirty="0">
                <a:latin typeface="+mn-lt"/>
                <a:sym typeface="Wingdings" pitchFamily="2" charset="2"/>
              </a:rPr>
              <a:t></a:t>
            </a:r>
            <a:endParaRPr lang="en-US" sz="96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We’ve Learned (So Far)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What makes us happy?</a:t>
            </a:r>
          </a:p>
          <a:p>
            <a:endParaRPr lang="en-US" sz="2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228F1D-774F-4B4A-BF35-C6E1A6673B50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Do We Really Know What Makes Us Happy?</a:t>
            </a:r>
          </a:p>
        </p:txBody>
      </p:sp>
      <p:sp>
        <p:nvSpPr>
          <p:cNvPr id="3789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Are These People Happy?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90F4C-0F8E-4EBF-9521-41D7C0FFE63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pic>
        <p:nvPicPr>
          <p:cNvPr id="58" name="OldSchool-Party.mp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1249363" y="2339975"/>
            <a:ext cx="6705600" cy="289560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8"/>
                </p:tgtEl>
              </p:cMediaNode>
            </p:vide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About Now?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8CAE02-675A-48EE-B374-5F93210465CF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pic>
        <p:nvPicPr>
          <p:cNvPr id="57" name="oldschool-MorningAfter.mpg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1249363" y="2349500"/>
            <a:ext cx="6705600" cy="2876550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7"/>
                </p:tgtEl>
              </p:cMediaNode>
            </p:vide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Long Term vs. Short Term Happiness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“In the moment” and “Morning after” have very different levels of happiness</a:t>
            </a:r>
          </a:p>
          <a:p>
            <a:endParaRPr lang="en-US" smtClean="0"/>
          </a:p>
          <a:p>
            <a:r>
              <a:rPr lang="en-US" smtClean="0"/>
              <a:t>Momentary happiness and life satisfaction could be dramatically different too</a:t>
            </a:r>
          </a:p>
          <a:p>
            <a:endParaRPr lang="en-US" smtClean="0"/>
          </a:p>
          <a:p>
            <a:r>
              <a:rPr lang="en-US" smtClean="0"/>
              <a:t>Obese people love to eat the food they do…but are not happy with their overall life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C3F61F-E287-40C4-9F9C-475443224A1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7" name="Text Box 3"/>
          <p:cNvSpPr txBox="1">
            <a:spLocks noChangeArrowheads="1"/>
          </p:cNvSpPr>
          <p:nvPr/>
        </p:nvSpPr>
        <p:spPr bwMode="auto">
          <a:xfrm>
            <a:off x="381000" y="6172200"/>
            <a:ext cx="7542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pPr>
              <a:defRPr/>
            </a:pPr>
            <a:r>
              <a:rPr lang="en-US" sz="1400" dirty="0">
                <a:latin typeface="+mn-lt"/>
              </a:rPr>
              <a:t>Sources: </a:t>
            </a:r>
            <a:r>
              <a:rPr lang="en-US" sz="1400" dirty="0" err="1">
                <a:latin typeface="+mn-lt"/>
              </a:rPr>
              <a:t>Kahneman</a:t>
            </a:r>
            <a:r>
              <a:rPr lang="en-US" sz="1400" dirty="0">
                <a:latin typeface="+mn-lt"/>
              </a:rPr>
              <a:t> et al (2004), </a:t>
            </a:r>
            <a:r>
              <a:rPr lang="en-US" sz="1400" dirty="0" err="1">
                <a:latin typeface="+mn-lt"/>
              </a:rPr>
              <a:t>Kahneman</a:t>
            </a:r>
            <a:r>
              <a:rPr lang="en-US" sz="1400" dirty="0">
                <a:latin typeface="+mn-lt"/>
              </a:rPr>
              <a:t> et al (2006)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The Focusing Illusion</a:t>
            </a:r>
            <a:br>
              <a:rPr lang="en-US" smtClean="0"/>
            </a:br>
            <a:endParaRPr lang="en-US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We fail to recognize that people do not continuously think about their circumstances, whether positive or negative</a:t>
            </a:r>
          </a:p>
          <a:p>
            <a:r>
              <a:rPr lang="en-US" smtClean="0"/>
              <a:t>As a result, we tend to exaggerate the effect of various circumstances on well-being</a:t>
            </a:r>
          </a:p>
          <a:p>
            <a:r>
              <a:rPr lang="en-US" smtClean="0"/>
              <a:t>Paraplegics are not as miserable as you think and lottery winners are not as happy as you think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BAF18F-0001-45D7-BF5A-AF65B88572A7}" type="slidenum">
              <a:rPr lang="en-US" altLang="en-US"/>
              <a:pPr>
                <a:defRPr/>
              </a:pPr>
              <a:t>26</a:t>
            </a:fld>
            <a:endParaRPr lang="en-US" altLang="en-US"/>
          </a:p>
        </p:txBody>
      </p:sp>
      <p:sp>
        <p:nvSpPr>
          <p:cNvPr id="921606" name="Text Box 6"/>
          <p:cNvSpPr txBox="1">
            <a:spLocks noChangeArrowheads="1"/>
          </p:cNvSpPr>
          <p:nvPr/>
        </p:nvSpPr>
        <p:spPr bwMode="auto">
          <a:xfrm>
            <a:off x="382588" y="6096000"/>
            <a:ext cx="7542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pPr>
              <a:defRPr/>
            </a:pPr>
            <a:r>
              <a:rPr lang="en-US" sz="1400" dirty="0">
                <a:latin typeface="+mn-lt"/>
              </a:rPr>
              <a:t>Sources: </a:t>
            </a:r>
            <a:r>
              <a:rPr lang="en-US" sz="1400" dirty="0" err="1">
                <a:latin typeface="+mn-lt"/>
              </a:rPr>
              <a:t>Kahneman</a:t>
            </a:r>
            <a:r>
              <a:rPr lang="en-US" sz="1400" dirty="0">
                <a:latin typeface="+mn-lt"/>
              </a:rPr>
              <a:t> et al (2004); </a:t>
            </a:r>
            <a:r>
              <a:rPr lang="en-US" sz="1400" dirty="0" err="1">
                <a:latin typeface="+mn-lt"/>
              </a:rPr>
              <a:t>Kahneman</a:t>
            </a:r>
            <a:r>
              <a:rPr lang="en-US" sz="1400" dirty="0">
                <a:latin typeface="+mn-lt"/>
              </a:rPr>
              <a:t> et al (2006)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Focusing Illusion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91513" cy="3392487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pPr algn="ctr">
              <a:buFontTx/>
              <a:buNone/>
              <a:defRPr/>
            </a:pPr>
            <a:endParaRPr lang="en-US" dirty="0" smtClean="0">
              <a:noFill/>
            </a:endParaRPr>
          </a:p>
          <a:p>
            <a:pPr algn="ctr">
              <a:buFontTx/>
              <a:buNone/>
              <a:defRPr/>
            </a:pPr>
            <a:endParaRPr lang="en-US" dirty="0" smtClean="0">
              <a:noFill/>
            </a:endParaRPr>
          </a:p>
          <a:p>
            <a:pPr algn="ctr">
              <a:buFontTx/>
              <a:buNone/>
              <a:defRPr/>
            </a:pP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hlinkClick r:id="rId2"/>
              </a:rPr>
              <a:t>Would you be happier than these people if you won the lottery?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19CEA1-B177-49C3-8EA0-4A3834563254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Is It Relative Income That Matters?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95A419-DBA1-4725-A1C0-7E8794DE245E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4403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4500" y="2030413"/>
            <a:ext cx="8350250" cy="292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We’ve Learned (So Far)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What makes us happy?</a:t>
            </a:r>
          </a:p>
          <a:p>
            <a:r>
              <a:rPr lang="en-US" sz="2800" smtClean="0"/>
              <a:t>Do we really know what makes us happy?</a:t>
            </a:r>
          </a:p>
          <a:p>
            <a:pPr lvl="1"/>
            <a:r>
              <a:rPr lang="en-US" sz="2400" smtClean="0"/>
              <a:t>Life satisfaction vs. experienced happiness</a:t>
            </a:r>
          </a:p>
          <a:p>
            <a:pPr lvl="1"/>
            <a:r>
              <a:rPr lang="en-US" sz="2400" smtClean="0"/>
              <a:t>The focusing illusion</a:t>
            </a:r>
          </a:p>
          <a:p>
            <a:pPr lvl="1"/>
            <a:r>
              <a:rPr lang="en-US" sz="2400" smtClean="0"/>
              <a:t>Relative income</a:t>
            </a:r>
          </a:p>
          <a:p>
            <a:endParaRPr lang="en-US" sz="2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8523E-3372-4DD8-B2B7-6535CDCE074E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What Makes Us Happy?</a:t>
            </a:r>
          </a:p>
        </p:txBody>
      </p:sp>
      <p:sp>
        <p:nvSpPr>
          <p:cNvPr id="19459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How To Be Happier</a:t>
            </a:r>
          </a:p>
        </p:txBody>
      </p:sp>
      <p:sp>
        <p:nvSpPr>
          <p:cNvPr id="4608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Can We Increase Our Happiness?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 The Nature View:</a:t>
            </a:r>
          </a:p>
          <a:p>
            <a:pPr lvl="1"/>
            <a:r>
              <a:rPr lang="en-US" smtClean="0"/>
              <a:t>Happiness is like height: We are born with it</a:t>
            </a:r>
          </a:p>
          <a:p>
            <a:pPr lvl="1"/>
            <a:r>
              <a:rPr lang="en-US" smtClean="0"/>
              <a:t>Twins: 50% Genetic,  8% Circumstantial (income, education, etc.)</a:t>
            </a:r>
          </a:p>
          <a:p>
            <a:r>
              <a:rPr lang="en-US" smtClean="0"/>
              <a:t>The Nurture View:</a:t>
            </a:r>
          </a:p>
          <a:p>
            <a:pPr lvl="1"/>
            <a:r>
              <a:rPr lang="en-US" smtClean="0"/>
              <a:t>Although people are genetically different, we can consistently affect our happiness levels </a:t>
            </a:r>
          </a:p>
          <a:p>
            <a:pPr lvl="1"/>
            <a:r>
              <a:rPr lang="en-US" smtClean="0"/>
              <a:t>42% is a lot left unexplained – can we do something about it?  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6AF0CF-9958-4305-BCF0-CDF2E58D675A}" type="slidenum">
              <a:rPr lang="en-US" altLang="en-US"/>
              <a:pPr>
                <a:defRPr/>
              </a:pPr>
              <a:t>31</a:t>
            </a:fld>
            <a:endParaRPr lang="en-US" altLang="en-US"/>
          </a:p>
        </p:txBody>
      </p:sp>
      <p:sp>
        <p:nvSpPr>
          <p:cNvPr id="47109" name="Text Box 4"/>
          <p:cNvSpPr txBox="1">
            <a:spLocks noChangeArrowheads="1"/>
          </p:cNvSpPr>
          <p:nvPr/>
        </p:nvSpPr>
        <p:spPr bwMode="auto">
          <a:xfrm>
            <a:off x="382588" y="6096000"/>
            <a:ext cx="7542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b"/>
          <a:lstStyle/>
          <a:p>
            <a:endParaRPr lang="en-US" sz="1400"/>
          </a:p>
        </p:txBody>
      </p:sp>
      <p:sp>
        <p:nvSpPr>
          <p:cNvPr id="54" name="Text Box 6"/>
          <p:cNvSpPr txBox="1">
            <a:spLocks noChangeArrowheads="1"/>
          </p:cNvSpPr>
          <p:nvPr/>
        </p:nvSpPr>
        <p:spPr bwMode="auto">
          <a:xfrm>
            <a:off x="534988" y="6248400"/>
            <a:ext cx="7542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pPr>
              <a:defRPr/>
            </a:pPr>
            <a:r>
              <a:rPr lang="en-US" sz="1400" dirty="0">
                <a:latin typeface="+mn-lt"/>
              </a:rPr>
              <a:t>Source: </a:t>
            </a:r>
            <a:r>
              <a:rPr lang="en-US" sz="1400" dirty="0" err="1">
                <a:latin typeface="+mn-lt"/>
              </a:rPr>
              <a:t>Lykken</a:t>
            </a:r>
            <a:r>
              <a:rPr lang="en-US" sz="1400" dirty="0">
                <a:latin typeface="+mn-lt"/>
              </a:rPr>
              <a:t> (1996)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9E1156-3DFE-46CB-85E9-BEF967C4DEB4}" type="slidenum">
              <a:rPr lang="en-US" altLang="en-US"/>
              <a:pPr>
                <a:defRPr/>
              </a:pPr>
              <a:t>32</a:t>
            </a:fld>
            <a:endParaRPr lang="en-US" altLang="en-US"/>
          </a:p>
        </p:txBody>
      </p:sp>
      <p:graphicFrame>
        <p:nvGraphicFramePr>
          <p:cNvPr id="6" name="Object 2"/>
          <p:cNvGraphicFramePr>
            <a:graphicFrameLocks/>
          </p:cNvGraphicFramePr>
          <p:nvPr/>
        </p:nvGraphicFramePr>
        <p:xfrm>
          <a:off x="914400" y="1600200"/>
          <a:ext cx="7315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813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Trick # 1 – How to Spend Your Time</a:t>
            </a:r>
          </a:p>
        </p:txBody>
      </p:sp>
      <p:sp>
        <p:nvSpPr>
          <p:cNvPr id="1001478" name="Text Box 6"/>
          <p:cNvSpPr txBox="1">
            <a:spLocks noChangeArrowheads="1"/>
          </p:cNvSpPr>
          <p:nvPr/>
        </p:nvSpPr>
        <p:spPr bwMode="auto">
          <a:xfrm>
            <a:off x="382588" y="6096000"/>
            <a:ext cx="7542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pPr>
              <a:defRPr/>
            </a:pPr>
            <a:r>
              <a:rPr lang="en-US" sz="1400" dirty="0">
                <a:latin typeface="+mn-lt"/>
              </a:rPr>
              <a:t>Source: </a:t>
            </a:r>
            <a:r>
              <a:rPr lang="en-US" sz="1400" dirty="0" err="1">
                <a:latin typeface="+mn-lt"/>
              </a:rPr>
              <a:t>Kahneman</a:t>
            </a:r>
            <a:r>
              <a:rPr lang="en-US" sz="1400" dirty="0">
                <a:latin typeface="+mn-lt"/>
              </a:rPr>
              <a:t> et al (2004)</a:t>
            </a:r>
          </a:p>
        </p:txBody>
      </p:sp>
      <p:pic>
        <p:nvPicPr>
          <p:cNvPr id="54274" name="Picture 2" descr="http://roddzblog.files.wordpress.com/2007/04/frown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85888" y="4481513"/>
            <a:ext cx="228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0" name="Picture 2" descr="http://roddzblog.files.wordpress.com/2007/04/frown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90800" y="4419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" name="Picture 2" descr="http://roddzblog.files.wordpress.com/2007/04/frown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60788" y="4343400"/>
            <a:ext cx="38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2" name="Picture 2" descr="http://roddzblog.files.wordpress.com/2007/04/frown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53000" y="4267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3" name="Picture 2" descr="http://roddzblog.files.wordpress.com/2007/04/frown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22988" y="4191000"/>
            <a:ext cx="533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4" name="Picture 2" descr="http://roddzblog.files.wordpress.com/2007/04/frowny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73925" y="4073525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category"/>
        </p:bldSub>
      </p:bldGraphic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Trick #2 – Positive Psychology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mtClean="0"/>
          </a:p>
          <a:p>
            <a:pPr>
              <a:buFontTx/>
              <a:buNone/>
            </a:pPr>
            <a:r>
              <a:rPr lang="en-US" smtClean="0"/>
              <a:t>Positive psychology identifies 3 distinct routes to “happiness” </a:t>
            </a:r>
          </a:p>
          <a:p>
            <a:pPr lvl="1"/>
            <a:r>
              <a:rPr lang="en-US" smtClean="0"/>
              <a:t>Positive emotion and pleasure</a:t>
            </a:r>
          </a:p>
          <a:p>
            <a:pPr lvl="1"/>
            <a:r>
              <a:rPr lang="en-US" smtClean="0"/>
              <a:t>Engagement</a:t>
            </a:r>
          </a:p>
          <a:p>
            <a:pPr lvl="1"/>
            <a:r>
              <a:rPr lang="en-US" smtClean="0"/>
              <a:t>Meaning</a:t>
            </a:r>
          </a:p>
          <a:p>
            <a:pPr lvl="1"/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FB637E-CCDC-4382-BBC3-80EEABB43EC6}" type="slidenum">
              <a:rPr lang="en-US" altLang="en-US"/>
              <a:pPr>
                <a:defRPr/>
              </a:pPr>
              <a:t>33</a:t>
            </a:fld>
            <a:endParaRPr lang="en-US" altLang="en-US"/>
          </a:p>
        </p:txBody>
      </p:sp>
      <p:sp>
        <p:nvSpPr>
          <p:cNvPr id="49157" name="Text Box 4"/>
          <p:cNvSpPr txBox="1">
            <a:spLocks noChangeArrowheads="1"/>
          </p:cNvSpPr>
          <p:nvPr/>
        </p:nvSpPr>
        <p:spPr bwMode="auto">
          <a:xfrm>
            <a:off x="382588" y="6096000"/>
            <a:ext cx="7542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b"/>
          <a:lstStyle/>
          <a:p>
            <a:endParaRPr lang="en-US" sz="1400"/>
          </a:p>
        </p:txBody>
      </p:sp>
      <p:sp>
        <p:nvSpPr>
          <p:cNvPr id="674821" name="Text Box 5"/>
          <p:cNvSpPr txBox="1">
            <a:spLocks noChangeArrowheads="1"/>
          </p:cNvSpPr>
          <p:nvPr/>
        </p:nvSpPr>
        <p:spPr bwMode="auto">
          <a:xfrm>
            <a:off x="382588" y="6096000"/>
            <a:ext cx="3968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pPr>
              <a:defRPr/>
            </a:pPr>
            <a:r>
              <a:rPr lang="en-US" sz="1400" dirty="0">
                <a:latin typeface="+mn-lt"/>
              </a:rPr>
              <a:t>Sources: Seligman (2002); Peterson et al (2005)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Specific Tricks That Work</a:t>
            </a:r>
          </a:p>
        </p:txBody>
      </p:sp>
      <p:sp>
        <p:nvSpPr>
          <p:cNvPr id="50179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Gratitude visit 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Write and deliver a letter of gratitude to someone who had been kind but never properly thanked</a:t>
            </a:r>
          </a:p>
          <a:p>
            <a:pPr>
              <a:lnSpc>
                <a:spcPct val="80000"/>
              </a:lnSpc>
            </a:pPr>
            <a:r>
              <a:rPr lang="en-US" smtClean="0"/>
              <a:t>Three good things in life </a:t>
            </a:r>
          </a:p>
          <a:p>
            <a:pPr lvl="1">
              <a:lnSpc>
                <a:spcPct val="80000"/>
              </a:lnSpc>
            </a:pPr>
            <a:r>
              <a:rPr lang="en-US" smtClean="0"/>
              <a:t>Write down 3 things that went well every night for 1 week and provide a causal explanation for each good thing</a:t>
            </a:r>
          </a:p>
          <a:p>
            <a:pPr>
              <a:lnSpc>
                <a:spcPct val="80000"/>
              </a:lnSpc>
            </a:pPr>
            <a:r>
              <a:rPr lang="en-US" smtClean="0"/>
              <a:t>Using signature strengths in a new way</a:t>
            </a:r>
          </a:p>
          <a:p>
            <a:pPr lvl="1">
              <a:lnSpc>
                <a:spcPct val="80000"/>
              </a:lnSpc>
            </a:pPr>
            <a:r>
              <a:rPr lang="en-US" sz="2200" i="1" smtClean="0"/>
              <a:t> </a:t>
            </a:r>
            <a:r>
              <a:rPr lang="en-US" smtClean="0"/>
              <a:t>Use 1 of top 5 “signature” strengths in a new and different way daily for 1 week</a:t>
            </a:r>
          </a:p>
          <a:p>
            <a:pPr>
              <a:lnSpc>
                <a:spcPct val="80000"/>
              </a:lnSpc>
            </a:pP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52DEB-50BC-42F4-A88E-CA4E9FFE190B}" type="slidenum">
              <a:rPr lang="en-US" altLang="en-US"/>
              <a:pPr>
                <a:defRPr/>
              </a:pPr>
              <a:t>34</a:t>
            </a:fld>
            <a:endParaRPr lang="en-US" altLang="en-US"/>
          </a:p>
        </p:txBody>
      </p:sp>
      <p:sp>
        <p:nvSpPr>
          <p:cNvPr id="50181" name="Text Box 4"/>
          <p:cNvSpPr txBox="1">
            <a:spLocks noChangeArrowheads="1"/>
          </p:cNvSpPr>
          <p:nvPr/>
        </p:nvSpPr>
        <p:spPr bwMode="auto">
          <a:xfrm>
            <a:off x="382588" y="6096000"/>
            <a:ext cx="7542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b"/>
          <a:lstStyle/>
          <a:p>
            <a:endParaRPr lang="en-US" sz="1400"/>
          </a:p>
        </p:txBody>
      </p:sp>
      <p:sp>
        <p:nvSpPr>
          <p:cNvPr id="683016" name="Text Box 8"/>
          <p:cNvSpPr txBox="1">
            <a:spLocks noChangeArrowheads="1"/>
          </p:cNvSpPr>
          <p:nvPr/>
        </p:nvSpPr>
        <p:spPr bwMode="auto">
          <a:xfrm>
            <a:off x="382588" y="6096000"/>
            <a:ext cx="3968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pPr>
              <a:defRPr/>
            </a:pPr>
            <a:r>
              <a:rPr lang="en-US" sz="1400" dirty="0">
                <a:latin typeface="+mn-lt"/>
              </a:rPr>
              <a:t>Source: Seligman et al (2005)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We’ve Learned (So Far)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What makes us happy?</a:t>
            </a:r>
          </a:p>
          <a:p>
            <a:r>
              <a:rPr lang="en-US" sz="2800" smtClean="0"/>
              <a:t>Do we know what makes us happy?</a:t>
            </a:r>
            <a:endParaRPr lang="en-US" sz="2400" smtClean="0"/>
          </a:p>
          <a:p>
            <a:r>
              <a:rPr lang="en-US" sz="2800" smtClean="0"/>
              <a:t>How to be happier</a:t>
            </a:r>
          </a:p>
          <a:p>
            <a:pPr lvl="1"/>
            <a:r>
              <a:rPr lang="en-US" sz="2400" smtClean="0"/>
              <a:t>How to spend your time</a:t>
            </a:r>
          </a:p>
          <a:p>
            <a:pPr lvl="1"/>
            <a:r>
              <a:rPr lang="en-US" sz="2400" smtClean="0"/>
              <a:t>Positive psychology</a:t>
            </a:r>
          </a:p>
          <a:p>
            <a:endParaRPr lang="en-US" sz="280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DAA272-EDC6-462F-A9B7-17CF600EE51E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Money And Happiness</a:t>
            </a:r>
          </a:p>
        </p:txBody>
      </p:sp>
      <p:sp>
        <p:nvSpPr>
          <p:cNvPr id="5222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Economist Advice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smtClean="0"/>
              <a:t>More is Better!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DD0689-053A-41E5-89D9-7986F2D01C22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pic>
        <p:nvPicPr>
          <p:cNvPr id="53253" name="Picture 2" descr="http://petrodollar.com/opecbankers/businessman_hap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286000"/>
            <a:ext cx="5294313" cy="38385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Economics vs. Hedonomics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One analogy </a:t>
            </a:r>
          </a:p>
          <a:p>
            <a:pPr lvl="1"/>
            <a:r>
              <a:rPr lang="en-US" smtClean="0"/>
              <a:t>A person that loves wooden blocks becomes bored playing with the ones he has had for a while</a:t>
            </a:r>
          </a:p>
          <a:p>
            <a:pPr lvl="1"/>
            <a:endParaRPr lang="en-US" smtClean="0"/>
          </a:p>
          <a:p>
            <a:r>
              <a:rPr lang="en-US" smtClean="0"/>
              <a:t>How can we make him happier?</a:t>
            </a:r>
          </a:p>
          <a:p>
            <a:pPr lvl="1"/>
            <a:r>
              <a:rPr lang="en-US" smtClean="0"/>
              <a:t>A solution from Economics: Acquire more blocks!</a:t>
            </a:r>
          </a:p>
          <a:p>
            <a:pPr lvl="1"/>
            <a:r>
              <a:rPr lang="en-US" smtClean="0"/>
              <a:t>A solution from Hedonomics: Learn to combine the blocks in new and more satisfying ways!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0C1228-7DAE-4C98-8689-A6504847E8FE}" type="slidenum">
              <a:rPr lang="en-US" altLang="en-US"/>
              <a:pPr>
                <a:defRPr/>
              </a:pPr>
              <a:t>38</a:t>
            </a:fld>
            <a:endParaRPr lang="en-US" altLang="en-US"/>
          </a:p>
        </p:txBody>
      </p:sp>
      <p:sp>
        <p:nvSpPr>
          <p:cNvPr id="54277" name="Text Box 4"/>
          <p:cNvSpPr txBox="1">
            <a:spLocks noChangeArrowheads="1"/>
          </p:cNvSpPr>
          <p:nvPr/>
        </p:nvSpPr>
        <p:spPr bwMode="auto">
          <a:xfrm>
            <a:off x="382588" y="6096000"/>
            <a:ext cx="7542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b"/>
          <a:lstStyle/>
          <a:p>
            <a:endParaRPr lang="en-US" sz="1400"/>
          </a:p>
        </p:txBody>
      </p:sp>
      <p:sp>
        <p:nvSpPr>
          <p:cNvPr id="771077" name="Text Box 5"/>
          <p:cNvSpPr txBox="1">
            <a:spLocks noChangeArrowheads="1"/>
          </p:cNvSpPr>
          <p:nvPr/>
        </p:nvSpPr>
        <p:spPr bwMode="auto">
          <a:xfrm>
            <a:off x="382588" y="6096000"/>
            <a:ext cx="3968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pPr>
              <a:defRPr/>
            </a:pPr>
            <a:r>
              <a:rPr lang="en-US" sz="1400" dirty="0">
                <a:latin typeface="+mn-lt"/>
              </a:rPr>
              <a:t>Source: </a:t>
            </a:r>
            <a:r>
              <a:rPr lang="en-US" sz="1400" dirty="0" err="1">
                <a:latin typeface="+mn-lt"/>
              </a:rPr>
              <a:t>Hsee</a:t>
            </a:r>
            <a:r>
              <a:rPr lang="en-US" sz="1400" dirty="0">
                <a:latin typeface="+mn-lt"/>
              </a:rPr>
              <a:t> et al (2007)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Examples of Hedonomics at Work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Changing reference points can change the hedonic experience:</a:t>
            </a:r>
          </a:p>
          <a:p>
            <a:pPr lvl="1"/>
            <a:r>
              <a:rPr lang="en-US" smtClean="0"/>
              <a:t>Don’t compare yourself to your MBA classmates…but your high school classmates</a:t>
            </a:r>
          </a:p>
          <a:p>
            <a:pPr lvl="1">
              <a:buFontTx/>
              <a:buNone/>
            </a:pPr>
            <a:r>
              <a:rPr lang="en-US" smtClean="0"/>
              <a:t>  </a:t>
            </a:r>
          </a:p>
          <a:p>
            <a:r>
              <a:rPr lang="en-US" smtClean="0"/>
              <a:t>Reference point can be real or counterfactual: </a:t>
            </a:r>
          </a:p>
          <a:p>
            <a:pPr lvl="1"/>
            <a:r>
              <a:rPr lang="en-US" smtClean="0"/>
              <a:t>Are Olympic bronze medalists happier than silver medalists?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C2E2D3-D6C5-497D-A855-34A2377CDECA}" type="slidenum">
              <a:rPr lang="en-US" altLang="en-US"/>
              <a:pPr>
                <a:defRPr/>
              </a:pPr>
              <a:t>39</a:t>
            </a:fld>
            <a:endParaRPr lang="en-US" altLang="en-US"/>
          </a:p>
        </p:txBody>
      </p:sp>
      <p:sp>
        <p:nvSpPr>
          <p:cNvPr id="55301" name="Text Box 4"/>
          <p:cNvSpPr txBox="1">
            <a:spLocks noChangeArrowheads="1"/>
          </p:cNvSpPr>
          <p:nvPr/>
        </p:nvSpPr>
        <p:spPr bwMode="auto">
          <a:xfrm>
            <a:off x="382588" y="6096000"/>
            <a:ext cx="7542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b"/>
          <a:lstStyle/>
          <a:p>
            <a:endParaRPr lang="en-US" sz="1400"/>
          </a:p>
        </p:txBody>
      </p:sp>
      <p:sp>
        <p:nvSpPr>
          <p:cNvPr id="773125" name="Text Box 5"/>
          <p:cNvSpPr txBox="1">
            <a:spLocks noChangeArrowheads="1"/>
          </p:cNvSpPr>
          <p:nvPr/>
        </p:nvSpPr>
        <p:spPr bwMode="auto">
          <a:xfrm>
            <a:off x="382588" y="6096000"/>
            <a:ext cx="3968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pPr>
              <a:defRPr/>
            </a:pPr>
            <a:r>
              <a:rPr lang="en-US" sz="1400">
                <a:latin typeface="+mn-lt"/>
              </a:rPr>
              <a:t>Source: Medvec et al (1995) </a:t>
            </a:r>
          </a:p>
        </p:txBody>
      </p:sp>
      <p:pic>
        <p:nvPicPr>
          <p:cNvPr id="55303" name="Picture 2" descr="http://w2.byuh.edu/library/curriculum/Olympics/olympics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5257800"/>
            <a:ext cx="2505075" cy="114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 These Things Make Us Happy?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F727E8-279F-4010-BB1E-B716896A95D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51202" name="Picture 2" descr="http://news-libraries.mit.edu/blog/wp-content/uploads/2008/01/money.jpg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2613" y="1447800"/>
            <a:ext cx="11430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06413" y="2600325"/>
            <a:ext cx="139858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Wealth?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Hedonic Arbitrage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    Increasing investors / consumers’ hedonic experience without necessarily increasing their income, wealth, or spending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1818F5-8885-49C6-A592-5A46DD8EEF67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pic>
        <p:nvPicPr>
          <p:cNvPr id="56325" name="Picture 2" descr="http://www.robotsandwrestlers.com/wp-content/uploads/2006/07/Monopoly-M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82925" y="3200400"/>
            <a:ext cx="2971800" cy="3019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Slide Number Placeholder 3"/>
          <p:cNvSpPr txBox="1">
            <a:spLocks noGrp="1"/>
          </p:cNvSpPr>
          <p:nvPr/>
        </p:nvSpPr>
        <p:spPr bwMode="auto">
          <a:xfrm>
            <a:off x="6553200" y="6578600"/>
            <a:ext cx="2133600" cy="279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r">
              <a:defRPr/>
            </a:pPr>
            <a:fld id="{EA72B767-6B32-4F05-9E50-D549E9C5F7E1}" type="slidenum">
              <a:rPr lang="en-US" sz="1400">
                <a:latin typeface="+mn-lt"/>
              </a:rPr>
              <a:pPr algn="r">
                <a:defRPr/>
              </a:pPr>
              <a:t>41</a:t>
            </a:fld>
            <a:endParaRPr lang="en-US" sz="1400">
              <a:latin typeface="+mn-lt"/>
            </a:endParaRPr>
          </a:p>
        </p:txBody>
      </p:sp>
      <p:sp>
        <p:nvSpPr>
          <p:cNvPr id="57347" name="TextBox 7"/>
          <p:cNvSpPr txBox="1">
            <a:spLocks noChangeArrowheads="1"/>
          </p:cNvSpPr>
          <p:nvPr/>
        </p:nvSpPr>
        <p:spPr bwMode="auto">
          <a:xfrm>
            <a:off x="1066800" y="1920875"/>
            <a:ext cx="26955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latin typeface="Calibri" pitchFamily="34" charset="0"/>
              </a:rPr>
              <a:t>BMW X3 and </a:t>
            </a:r>
          </a:p>
          <a:p>
            <a:pPr algn="ctr"/>
            <a:r>
              <a:rPr lang="en-US" sz="2400" b="1">
                <a:latin typeface="Calibri" pitchFamily="34" charset="0"/>
              </a:rPr>
              <a:t>Free Gas for 3 Years</a:t>
            </a:r>
          </a:p>
        </p:txBody>
      </p:sp>
      <p:sp>
        <p:nvSpPr>
          <p:cNvPr id="57348" name="TextBox 8"/>
          <p:cNvSpPr txBox="1">
            <a:spLocks noChangeArrowheads="1"/>
          </p:cNvSpPr>
          <p:nvPr/>
        </p:nvSpPr>
        <p:spPr bwMode="auto">
          <a:xfrm>
            <a:off x="6034088" y="2208213"/>
            <a:ext cx="1357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itchFamily="34" charset="0"/>
              </a:rPr>
              <a:t>BMW X5 </a:t>
            </a:r>
          </a:p>
        </p:txBody>
      </p:sp>
      <p:sp>
        <p:nvSpPr>
          <p:cNvPr id="57349" name="TextBox 9"/>
          <p:cNvSpPr txBox="1">
            <a:spLocks noChangeArrowheads="1"/>
          </p:cNvSpPr>
          <p:nvPr/>
        </p:nvSpPr>
        <p:spPr bwMode="auto">
          <a:xfrm>
            <a:off x="1905000" y="5181600"/>
            <a:ext cx="1187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itchFamily="34" charset="0"/>
              </a:rPr>
              <a:t>$46,200</a:t>
            </a:r>
          </a:p>
        </p:txBody>
      </p:sp>
      <p:sp>
        <p:nvSpPr>
          <p:cNvPr id="57350" name="TextBox 10"/>
          <p:cNvSpPr txBox="1">
            <a:spLocks noChangeArrowheads="1"/>
          </p:cNvSpPr>
          <p:nvPr/>
        </p:nvSpPr>
        <p:spPr bwMode="auto">
          <a:xfrm>
            <a:off x="6096000" y="5181600"/>
            <a:ext cx="1187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alibri" pitchFamily="34" charset="0"/>
              </a:rPr>
              <a:t>$46,200</a:t>
            </a:r>
          </a:p>
        </p:txBody>
      </p:sp>
      <p:pic>
        <p:nvPicPr>
          <p:cNvPr id="57351" name="Picture 8" descr="Picture1"/>
          <p:cNvPicPr>
            <a:picLocks noGrp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609600" y="2817813"/>
            <a:ext cx="3656013" cy="2286000"/>
          </a:xfrm>
        </p:spPr>
      </p:pic>
      <p:pic>
        <p:nvPicPr>
          <p:cNvPr id="57352" name="Picture 9" descr="Picture2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4878388" y="2817813"/>
            <a:ext cx="3656012" cy="2287587"/>
          </a:xfrm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793592-9A76-4EBD-BFBE-D625D1F51F04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57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Trick # 1 – Consider Opportunity Costs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Trick # 2 – Create Multiple Accounts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i="1" smtClean="0"/>
              <a:t>Nest-egg </a:t>
            </a:r>
            <a:r>
              <a:rPr lang="en-US" smtClean="0"/>
              <a:t>account managed by professionals and kept largely out of sight</a:t>
            </a:r>
          </a:p>
          <a:p>
            <a:endParaRPr lang="en-US" smtClean="0"/>
          </a:p>
          <a:p>
            <a:r>
              <a:rPr lang="en-US" i="1" smtClean="0"/>
              <a:t>Have fun </a:t>
            </a:r>
            <a:r>
              <a:rPr lang="en-US" smtClean="0"/>
              <a:t>account managed by investor with low transactions costs and lots of feedback  (although perhaps with limits on leverage and non-zero liability investments)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60957E-BB6F-4335-9060-B97D01F76D5C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Potential Benefits of These Accounts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Investors get to have fun (and possibly make some money)</a:t>
            </a:r>
          </a:p>
          <a:p>
            <a:endParaRPr lang="en-US" smtClean="0"/>
          </a:p>
          <a:p>
            <a:r>
              <a:rPr lang="en-US" smtClean="0"/>
              <a:t>At the same time, they are protected from the downside of the natural desire to meddle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1ADD87-29E0-4B87-A941-7643F980C8A9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We’ve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5088"/>
            <a:ext cx="8291513" cy="4608512"/>
          </a:xfrm>
        </p:spPr>
        <p:txBody>
          <a:bodyPr numCol="2"/>
          <a:lstStyle/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What makes us happy?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Do we really know what makes us happy?</a:t>
            </a:r>
          </a:p>
          <a:p>
            <a:pPr lvl="1">
              <a:defRPr/>
            </a:pPr>
            <a:r>
              <a:rPr lang="en-US" sz="2400" dirty="0" smtClean="0"/>
              <a:t>Life satisfaction vs. experienced happiness</a:t>
            </a:r>
          </a:p>
          <a:p>
            <a:pPr lvl="1">
              <a:defRPr/>
            </a:pPr>
            <a:r>
              <a:rPr lang="en-US" sz="2400" dirty="0" smtClean="0"/>
              <a:t>The focusing illusion</a:t>
            </a:r>
          </a:p>
          <a:p>
            <a:pPr lvl="1">
              <a:defRPr/>
            </a:pPr>
            <a:r>
              <a:rPr lang="en-US" sz="2400" dirty="0" smtClean="0"/>
              <a:t>Relative income</a:t>
            </a:r>
          </a:p>
          <a:p>
            <a:pPr>
              <a:defRPr/>
            </a:pPr>
            <a:endParaRPr lang="en-US" sz="2800" dirty="0" smtClean="0"/>
          </a:p>
          <a:p>
            <a:pPr>
              <a:defRPr/>
            </a:pPr>
            <a:r>
              <a:rPr lang="en-US" sz="2800" dirty="0" smtClean="0"/>
              <a:t>How to be happier</a:t>
            </a:r>
          </a:p>
          <a:p>
            <a:pPr lvl="1">
              <a:defRPr/>
            </a:pPr>
            <a:r>
              <a:rPr lang="en-US" sz="2400" dirty="0" smtClean="0"/>
              <a:t>How to spend your time</a:t>
            </a:r>
          </a:p>
          <a:p>
            <a:pPr lvl="1">
              <a:defRPr/>
            </a:pPr>
            <a:r>
              <a:rPr lang="en-US" sz="2400" dirty="0" smtClean="0"/>
              <a:t>Positive psychology</a:t>
            </a:r>
          </a:p>
          <a:p>
            <a:pPr lvl="1"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800" dirty="0" smtClean="0"/>
              <a:t>Money and happiness</a:t>
            </a:r>
          </a:p>
          <a:p>
            <a:pPr lvl="1">
              <a:defRPr/>
            </a:pPr>
            <a:r>
              <a:rPr lang="en-US" sz="2400" dirty="0" err="1" smtClean="0"/>
              <a:t>Hedonomics</a:t>
            </a:r>
            <a:endParaRPr lang="en-US" sz="2400" dirty="0" smtClean="0"/>
          </a:p>
          <a:p>
            <a:pPr lvl="1">
              <a:defRPr/>
            </a:pPr>
            <a:r>
              <a:rPr lang="en-US" sz="2400" dirty="0" smtClean="0"/>
              <a:t>Hedonic Arbitrage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BD9EE5-D4DB-4804-8DC5-7ED8A0C69047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 Exercise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smtClean="0"/>
          </a:p>
          <a:p>
            <a:pPr algn="ctr">
              <a:buFontTx/>
              <a:buNone/>
            </a:pPr>
            <a:endParaRPr lang="en-US" smtClean="0"/>
          </a:p>
          <a:p>
            <a:pPr algn="ctr">
              <a:buFontTx/>
              <a:buNone/>
            </a:pPr>
            <a:r>
              <a:rPr lang="en-US" smtClean="0"/>
              <a:t>Create a business model to make                 money by promoting happiness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BC90D7-947C-405E-A449-F193D50A1CE2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 Discussion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dirty="0" smtClean="0"/>
          </a:p>
          <a:p>
            <a:pPr algn="ctr">
              <a:buFontTx/>
              <a:buNone/>
            </a:pPr>
            <a:endParaRPr lang="en-US" dirty="0" smtClean="0"/>
          </a:p>
          <a:p>
            <a:pPr algn="ctr">
              <a:buFontTx/>
              <a:buNone/>
            </a:pPr>
            <a:r>
              <a:rPr lang="en-US" dirty="0" smtClean="0"/>
              <a:t>Should the government consider </a:t>
            </a:r>
            <a:endParaRPr lang="en-US" dirty="0" smtClean="0"/>
          </a:p>
          <a:p>
            <a:pPr algn="ctr">
              <a:buFontTx/>
              <a:buNone/>
            </a:pPr>
            <a:r>
              <a:rPr lang="en-US" dirty="0" smtClean="0"/>
              <a:t>implementing </a:t>
            </a:r>
            <a:r>
              <a:rPr lang="en-US" dirty="0" smtClean="0"/>
              <a:t>policy to promote </a:t>
            </a:r>
            <a:endParaRPr lang="en-US" dirty="0" smtClean="0"/>
          </a:p>
          <a:p>
            <a:pPr algn="ctr">
              <a:buFontTx/>
              <a:buNone/>
            </a:pPr>
            <a:r>
              <a:rPr lang="en-US" dirty="0" smtClean="0"/>
              <a:t>happiness </a:t>
            </a:r>
            <a:r>
              <a:rPr lang="en-US" dirty="0" smtClean="0"/>
              <a:t>as well as wealth</a:t>
            </a:r>
            <a:r>
              <a:rPr lang="en-US" dirty="0" smtClean="0"/>
              <a:t>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AD37E3-2960-41E5-B730-CCC8734E8CEC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94F317-2A58-4EEE-A6C1-C4CCFDD81DFD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Income and Happiness</a:t>
            </a:r>
          </a:p>
        </p:txBody>
      </p:sp>
      <p:sp>
        <p:nvSpPr>
          <p:cNvPr id="1026051" name="Text Box 3"/>
          <p:cNvSpPr txBox="1">
            <a:spLocks noChangeArrowheads="1"/>
          </p:cNvSpPr>
          <p:nvPr/>
        </p:nvSpPr>
        <p:spPr bwMode="auto">
          <a:xfrm>
            <a:off x="382588" y="6096000"/>
            <a:ext cx="7542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pPr>
              <a:defRPr/>
            </a:pPr>
            <a:r>
              <a:rPr lang="en-US" sz="1400" dirty="0">
                <a:latin typeface="+mn-lt"/>
              </a:rPr>
              <a:t>Sources: Layard (2005); </a:t>
            </a:r>
            <a:r>
              <a:rPr lang="en-US" sz="1400" dirty="0" err="1">
                <a:latin typeface="+mn-lt"/>
              </a:rPr>
              <a:t>Easterlin</a:t>
            </a:r>
            <a:r>
              <a:rPr lang="en-US" sz="1400" dirty="0">
                <a:latin typeface="+mn-lt"/>
              </a:rPr>
              <a:t> (2001)  </a:t>
            </a:r>
          </a:p>
        </p:txBody>
      </p:sp>
      <p:graphicFrame>
        <p:nvGraphicFramePr>
          <p:cNvPr id="6" name="Object 2"/>
          <p:cNvGraphicFramePr>
            <a:graphicFrameLocks/>
          </p:cNvGraphicFramePr>
          <p:nvPr/>
        </p:nvGraphicFramePr>
        <p:xfrm>
          <a:off x="914400" y="1600200"/>
          <a:ext cx="7315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series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 These Things Make Us Happy?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56216E-C10B-46AB-BE1F-014EBC88A52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51202" name="Picture 2" descr="http://news-libraries.mit.edu/blog/wp-content/uploads/2008/01/money.jpg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2613" y="1447800"/>
            <a:ext cx="11430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506413" y="2600325"/>
            <a:ext cx="139858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Wealth?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33400" y="1219200"/>
            <a:ext cx="1223963" cy="15700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 dirty="0">
                <a:latin typeface="+mn-lt"/>
                <a:sym typeface="Wingdings" pitchFamily="2" charset="2"/>
              </a:rPr>
              <a:t></a:t>
            </a:r>
            <a:endParaRPr lang="en-US" sz="9600" dirty="0">
              <a:latin typeface="+mn-lt"/>
            </a:endParaRPr>
          </a:p>
        </p:txBody>
      </p:sp>
      <p:pic>
        <p:nvPicPr>
          <p:cNvPr id="59" name="Picture 4" descr="http://theimproper.files.wordpress.com/2008/02/marriage41.jpg"/>
          <p:cNvPicPr preferRelativeResize="0"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41613" y="1981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" name="TextBox 59"/>
          <p:cNvSpPr txBox="1"/>
          <p:nvPr/>
        </p:nvSpPr>
        <p:spPr>
          <a:xfrm>
            <a:off x="2436813" y="3124200"/>
            <a:ext cx="167798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Marriage?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F7AD51-EF13-4FC9-B243-E8036EF9AFB7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Marriage and Happiness</a:t>
            </a:r>
          </a:p>
        </p:txBody>
      </p:sp>
      <p:sp>
        <p:nvSpPr>
          <p:cNvPr id="846852" name="Text Box 4"/>
          <p:cNvSpPr txBox="1">
            <a:spLocks noChangeArrowheads="1"/>
          </p:cNvSpPr>
          <p:nvPr/>
        </p:nvSpPr>
        <p:spPr bwMode="auto">
          <a:xfrm>
            <a:off x="382588" y="6096000"/>
            <a:ext cx="7542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pPr>
              <a:defRPr/>
            </a:pPr>
            <a:r>
              <a:rPr lang="en-US" sz="1400" dirty="0">
                <a:latin typeface="+mn-lt"/>
              </a:rPr>
              <a:t>Sources: </a:t>
            </a:r>
            <a:r>
              <a:rPr lang="en-US" sz="1400" dirty="0" err="1">
                <a:latin typeface="+mn-lt"/>
              </a:rPr>
              <a:t>Kahneman</a:t>
            </a:r>
            <a:r>
              <a:rPr lang="en-US" sz="1400" dirty="0">
                <a:latin typeface="+mn-lt"/>
              </a:rPr>
              <a:t> et al (2004)  </a:t>
            </a:r>
          </a:p>
        </p:txBody>
      </p:sp>
      <p:graphicFrame>
        <p:nvGraphicFramePr>
          <p:cNvPr id="6" name="Object 2"/>
          <p:cNvGraphicFramePr>
            <a:graphicFrameLocks/>
          </p:cNvGraphicFramePr>
          <p:nvPr/>
        </p:nvGraphicFramePr>
        <p:xfrm>
          <a:off x="914400" y="1600200"/>
          <a:ext cx="7315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category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 These Things Make Us Happy?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30F238-4331-477E-9A80-4893D555605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6413" y="2600325"/>
            <a:ext cx="139858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Wealth?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33400" y="1219200"/>
            <a:ext cx="1223963" cy="15700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 dirty="0">
                <a:latin typeface="+mn-lt"/>
                <a:sym typeface="Wingdings" pitchFamily="2" charset="2"/>
              </a:rPr>
              <a:t></a:t>
            </a:r>
            <a:endParaRPr lang="en-US" sz="9600" dirty="0">
              <a:latin typeface="+mn-lt"/>
            </a:endParaRPr>
          </a:p>
        </p:txBody>
      </p:sp>
      <p:pic>
        <p:nvPicPr>
          <p:cNvPr id="59" name="Picture 4" descr="http://theimproper.files.wordpress.com/2008/02/marriage41.jpg"/>
          <p:cNvPicPr preferRelativeResize="0"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1613" y="1981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" name="TextBox 59"/>
          <p:cNvSpPr txBox="1"/>
          <p:nvPr/>
        </p:nvSpPr>
        <p:spPr>
          <a:xfrm>
            <a:off x="2436813" y="3124200"/>
            <a:ext cx="167798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Marriage?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698750" y="1782763"/>
            <a:ext cx="1223963" cy="15700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 dirty="0">
                <a:latin typeface="+mn-lt"/>
                <a:sym typeface="Wingdings" pitchFamily="2" charset="2"/>
              </a:rPr>
              <a:t></a:t>
            </a:r>
            <a:endParaRPr lang="en-US" sz="9600" dirty="0">
              <a:latin typeface="+mn-lt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181600" y="2590800"/>
            <a:ext cx="11874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latin typeface="+mn-lt"/>
              </a:rPr>
              <a:t>Youth?</a:t>
            </a:r>
          </a:p>
        </p:txBody>
      </p:sp>
      <p:pic>
        <p:nvPicPr>
          <p:cNvPr id="63" name="Picture 4" descr="http://www.ct.gov/dcf/lib/dcf/wmv/images/child_support.jpg"/>
          <p:cNvPicPr preferRelativeResize="0"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1447800"/>
            <a:ext cx="1143000" cy="1143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Youth and Happiness</a:t>
            </a:r>
          </a:p>
        </p:txBody>
      </p:sp>
      <p:graphicFrame>
        <p:nvGraphicFramePr>
          <p:cNvPr id="1026" name="Content Placeholder 52"/>
          <p:cNvGraphicFramePr>
            <a:graphicFrameLocks noGrp="1"/>
          </p:cNvGraphicFramePr>
          <p:nvPr>
            <p:ph idx="1"/>
          </p:nvPr>
        </p:nvGraphicFramePr>
        <p:xfrm>
          <a:off x="914400" y="1600200"/>
          <a:ext cx="7315200" cy="411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3" imgW="7315834" imgH="4115157" progId="Excel.Sheet.8">
                  <p:embed/>
                </p:oleObj>
              </mc:Choice>
              <mc:Fallback>
                <p:oleObj r:id="rId3" imgW="7315834" imgH="4115157" progId="Excel.Sheet.8">
                  <p:embed/>
                  <p:pic>
                    <p:nvPicPr>
                      <p:cNvPr id="0" name="Content Placeholder 52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600200"/>
                        <a:ext cx="7315200" cy="411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22F6E4-096A-4B81-B216-D5CD890989A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4" name="Text Box 4"/>
          <p:cNvSpPr txBox="1">
            <a:spLocks noChangeArrowheads="1"/>
          </p:cNvSpPr>
          <p:nvPr/>
        </p:nvSpPr>
        <p:spPr bwMode="auto">
          <a:xfrm>
            <a:off x="382588" y="6096000"/>
            <a:ext cx="7542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b"/>
          <a:lstStyle/>
          <a:p>
            <a:pPr>
              <a:defRPr/>
            </a:pPr>
            <a:r>
              <a:rPr lang="en-US" sz="1400" dirty="0">
                <a:latin typeface="+mn-lt"/>
              </a:rPr>
              <a:t>Sources: </a:t>
            </a:r>
            <a:r>
              <a:rPr lang="en-US" sz="1400" dirty="0" err="1">
                <a:latin typeface="+mn-lt"/>
              </a:rPr>
              <a:t>Inglehart</a:t>
            </a:r>
            <a:r>
              <a:rPr lang="en-US" sz="1400" dirty="0">
                <a:latin typeface="+mn-lt"/>
              </a:rPr>
              <a:t> (1990)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ROGRESS-DOTS-CONFIG__" val="version3 20 60 513 12 4.4 8 0:0:0 186:223:226 0:0:0 186:223:226 aria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OGRESS DOTS TITLE" val=" 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OGRESS DOTS TITLE" val=" "/>
</p:tagLst>
</file>

<file path=ppt/theme/theme1.xml><?xml version="1.0" encoding="utf-8"?>
<a:theme xmlns:a="http://schemas.openxmlformats.org/drawingml/2006/main" name="template">
  <a:themeElements>
    <a:clrScheme name="Custom 15">
      <a:dk1>
        <a:srgbClr val="121D0B"/>
      </a:dk1>
      <a:lt1>
        <a:srgbClr val="FFFFFF"/>
      </a:lt1>
      <a:dk2>
        <a:srgbClr val="121D0B"/>
      </a:dk2>
      <a:lt2>
        <a:srgbClr val="F2F8ED"/>
      </a:lt2>
      <a:accent1>
        <a:srgbClr val="91BCF2"/>
      </a:accent1>
      <a:accent2>
        <a:srgbClr val="FFFFFF"/>
      </a:accent2>
      <a:accent3>
        <a:srgbClr val="E2EFD7"/>
      </a:accent3>
      <a:accent4>
        <a:srgbClr val="3D5A26"/>
      </a:accent4>
      <a:accent5>
        <a:srgbClr val="C8E2B8"/>
      </a:accent5>
      <a:accent6>
        <a:srgbClr val="E7E7E7"/>
      </a:accent6>
      <a:hlink>
        <a:srgbClr val="4891EA"/>
      </a:hlink>
      <a:folHlink>
        <a:srgbClr val="7AAFF0"/>
      </a:folHlink>
    </a:clrScheme>
    <a:fontScheme name="Custom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5A58"/>
        </a:dk1>
        <a:lt1>
          <a:srgbClr val="FFFFFF"/>
        </a:lt1>
        <a:dk2>
          <a:srgbClr val="008080"/>
        </a:dk2>
        <a:lt2>
          <a:srgbClr val="FFFFCC"/>
        </a:lt2>
        <a:accent1>
          <a:srgbClr val="006462"/>
        </a:accent1>
        <a:accent2>
          <a:srgbClr val="008080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007373"/>
        </a:accent6>
        <a:hlink>
          <a:srgbClr val="00ACA8"/>
        </a:hlink>
        <a:folHlink>
          <a:srgbClr val="00444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342F61"/>
        </a:dk1>
        <a:lt1>
          <a:srgbClr val="FFFFFF"/>
        </a:lt1>
        <a:dk2>
          <a:srgbClr val="8794D5"/>
        </a:dk2>
        <a:lt2>
          <a:srgbClr val="FFFFFF"/>
        </a:lt2>
        <a:accent1>
          <a:srgbClr val="504D80"/>
        </a:accent1>
        <a:accent2>
          <a:srgbClr val="9791CA"/>
        </a:accent2>
        <a:accent3>
          <a:srgbClr val="C3C8E7"/>
        </a:accent3>
        <a:accent4>
          <a:srgbClr val="DADADA"/>
        </a:accent4>
        <a:accent5>
          <a:srgbClr val="B3B2C0"/>
        </a:accent5>
        <a:accent6>
          <a:srgbClr val="8883B7"/>
        </a:accent6>
        <a:hlink>
          <a:srgbClr val="322D5A"/>
        </a:hlink>
        <a:folHlink>
          <a:srgbClr val="544C9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DBA6"/>
        </a:lt1>
        <a:dk2>
          <a:srgbClr val="000000"/>
        </a:dk2>
        <a:lt2>
          <a:srgbClr val="FFAC31"/>
        </a:lt2>
        <a:accent1>
          <a:srgbClr val="FF9900"/>
        </a:accent1>
        <a:accent2>
          <a:srgbClr val="FFCC80"/>
        </a:accent2>
        <a:accent3>
          <a:srgbClr val="FFEAD0"/>
        </a:accent3>
        <a:accent4>
          <a:srgbClr val="000000"/>
        </a:accent4>
        <a:accent5>
          <a:srgbClr val="FFCAAA"/>
        </a:accent5>
        <a:accent6>
          <a:srgbClr val="E7B973"/>
        </a:accent6>
        <a:hlink>
          <a:srgbClr val="E68A0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66CCCC"/>
        </a:dk1>
        <a:lt1>
          <a:srgbClr val="FFFFFF"/>
        </a:lt1>
        <a:dk2>
          <a:srgbClr val="2E6B6B"/>
        </a:dk2>
        <a:lt2>
          <a:srgbClr val="2E6B6B"/>
        </a:lt2>
        <a:accent1>
          <a:srgbClr val="9ADEDC"/>
        </a:accent1>
        <a:accent2>
          <a:srgbClr val="45A3A1"/>
        </a:accent2>
        <a:accent3>
          <a:srgbClr val="ADBABA"/>
        </a:accent3>
        <a:accent4>
          <a:srgbClr val="DADADA"/>
        </a:accent4>
        <a:accent5>
          <a:srgbClr val="CAECEB"/>
        </a:accent5>
        <a:accent6>
          <a:srgbClr val="3E9391"/>
        </a:accent6>
        <a:hlink>
          <a:srgbClr val="45A3A1"/>
        </a:hlink>
        <a:folHlink>
          <a:srgbClr val="9ADE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B3CCE6"/>
        </a:dk1>
        <a:lt1>
          <a:srgbClr val="FFFFFF"/>
        </a:lt1>
        <a:dk2>
          <a:srgbClr val="6698CC"/>
        </a:dk2>
        <a:lt2>
          <a:srgbClr val="FFFFFF"/>
        </a:lt2>
        <a:accent1>
          <a:srgbClr val="336599"/>
        </a:accent1>
        <a:accent2>
          <a:srgbClr val="2E4C6B"/>
        </a:accent2>
        <a:accent3>
          <a:srgbClr val="B8CAE2"/>
        </a:accent3>
        <a:accent4>
          <a:srgbClr val="DADADA"/>
        </a:accent4>
        <a:accent5>
          <a:srgbClr val="ADB8CA"/>
        </a:accent5>
        <a:accent6>
          <a:srgbClr val="294460"/>
        </a:accent6>
        <a:hlink>
          <a:srgbClr val="0B54A3"/>
        </a:hlink>
        <a:folHlink>
          <a:srgbClr val="0B73E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496B2E"/>
        </a:dk1>
        <a:lt1>
          <a:srgbClr val="CCE3B5"/>
        </a:lt1>
        <a:dk2>
          <a:srgbClr val="619933"/>
        </a:dk2>
        <a:lt2>
          <a:srgbClr val="F2F8ED"/>
        </a:lt2>
        <a:accent1>
          <a:srgbClr val="94CC66"/>
        </a:accent1>
        <a:accent2>
          <a:srgbClr val="FFFFFF"/>
        </a:accent2>
        <a:accent3>
          <a:srgbClr val="E2EFD7"/>
        </a:accent3>
        <a:accent4>
          <a:srgbClr val="3D5A26"/>
        </a:accent4>
        <a:accent5>
          <a:srgbClr val="C8E2B8"/>
        </a:accent5>
        <a:accent6>
          <a:srgbClr val="E7E7E7"/>
        </a:accent6>
        <a:hlink>
          <a:srgbClr val="4891EA"/>
        </a:hlink>
        <a:folHlink>
          <a:srgbClr val="7AAFF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21779</TotalTime>
  <Words>1256</Words>
  <Application>Microsoft Office PowerPoint</Application>
  <PresentationFormat>On-screen Show (4:3)</PresentationFormat>
  <Paragraphs>315</Paragraphs>
  <Slides>46</Slides>
  <Notes>12</Notes>
  <HiddenSlides>0</HiddenSlides>
  <MMClips>2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8" baseType="lpstr">
      <vt:lpstr>template</vt:lpstr>
      <vt:lpstr>Microsoft Excel 97-2003 Worksheet</vt:lpstr>
      <vt:lpstr>Psychology and Personal Finance</vt:lpstr>
      <vt:lpstr>Overview</vt:lpstr>
      <vt:lpstr>What Makes Us Happy?</vt:lpstr>
      <vt:lpstr>Do These Things Make Us Happy?</vt:lpstr>
      <vt:lpstr>Income and Happiness</vt:lpstr>
      <vt:lpstr>Do These Things Make Us Happy?</vt:lpstr>
      <vt:lpstr>Marriage and Happiness</vt:lpstr>
      <vt:lpstr>Do These Things Make Us Happy?</vt:lpstr>
      <vt:lpstr>Youth and Happiness</vt:lpstr>
      <vt:lpstr>Do These Things Make Us Happy?</vt:lpstr>
      <vt:lpstr>Education and Happiness</vt:lpstr>
      <vt:lpstr>Do These Things Make Us Happy?</vt:lpstr>
      <vt:lpstr>Looks and Happiness</vt:lpstr>
      <vt:lpstr>Do These Things Make Us Happy?</vt:lpstr>
      <vt:lpstr>Gender and Happiness</vt:lpstr>
      <vt:lpstr>Do These Things Make Us Happy?</vt:lpstr>
      <vt:lpstr>Religion and Happiness</vt:lpstr>
      <vt:lpstr>Do These Things Make Us Happy?</vt:lpstr>
      <vt:lpstr>Family and Happiness</vt:lpstr>
      <vt:lpstr>Do These Things Make Us Happy?</vt:lpstr>
      <vt:lpstr>What We’ve Learned (So Far)</vt:lpstr>
      <vt:lpstr>Do We Really Know What Makes Us Happy?</vt:lpstr>
      <vt:lpstr>Are These People Happy?</vt:lpstr>
      <vt:lpstr>What About Now?</vt:lpstr>
      <vt:lpstr>Long Term vs. Short Term Happiness</vt:lpstr>
      <vt:lpstr> The Focusing Illusion </vt:lpstr>
      <vt:lpstr>The Focusing Illusion</vt:lpstr>
      <vt:lpstr>Is It Relative Income That Matters?</vt:lpstr>
      <vt:lpstr>What We’ve Learned (So Far)</vt:lpstr>
      <vt:lpstr>How To Be Happier</vt:lpstr>
      <vt:lpstr>Can We Increase Our Happiness?</vt:lpstr>
      <vt:lpstr>Trick # 1 – How to Spend Your Time</vt:lpstr>
      <vt:lpstr>Trick #2 – Positive Psychology</vt:lpstr>
      <vt:lpstr>Specific Tricks That Work</vt:lpstr>
      <vt:lpstr>What We’ve Learned (So Far)</vt:lpstr>
      <vt:lpstr>Money And Happiness</vt:lpstr>
      <vt:lpstr>Economist Advice</vt:lpstr>
      <vt:lpstr>Economics vs. Hedonomics</vt:lpstr>
      <vt:lpstr>Examples of Hedonomics at Work</vt:lpstr>
      <vt:lpstr>Hedonic Arbitrage</vt:lpstr>
      <vt:lpstr>Trick # 1 – Consider Opportunity Costs</vt:lpstr>
      <vt:lpstr>Trick # 2 – Create Multiple Accounts</vt:lpstr>
      <vt:lpstr>Potential Benefits of These Accounts</vt:lpstr>
      <vt:lpstr>What We’ve Learned</vt:lpstr>
      <vt:lpstr>Class Exercise</vt:lpstr>
      <vt:lpstr>Class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Bob</dc:creator>
  <cp:lastModifiedBy>sbenartz</cp:lastModifiedBy>
  <cp:revision>215</cp:revision>
  <dcterms:created xsi:type="dcterms:W3CDTF">2008-06-25T17:43:18Z</dcterms:created>
  <dcterms:modified xsi:type="dcterms:W3CDTF">2013-03-08T18:12:17Z</dcterms:modified>
</cp:coreProperties>
</file>