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350" r:id="rId3"/>
    <p:sldId id="511" r:id="rId4"/>
    <p:sldId id="449" r:id="rId5"/>
    <p:sldId id="394" r:id="rId6"/>
    <p:sldId id="450" r:id="rId7"/>
    <p:sldId id="396" r:id="rId8"/>
    <p:sldId id="397" r:id="rId9"/>
    <p:sldId id="398" r:id="rId10"/>
    <p:sldId id="399" r:id="rId11"/>
    <p:sldId id="451" r:id="rId12"/>
    <p:sldId id="491" r:id="rId13"/>
    <p:sldId id="492" r:id="rId14"/>
    <p:sldId id="501" r:id="rId15"/>
    <p:sldId id="494" r:id="rId16"/>
    <p:sldId id="457" r:id="rId17"/>
    <p:sldId id="459" r:id="rId18"/>
    <p:sldId id="460" r:id="rId19"/>
    <p:sldId id="479" r:id="rId20"/>
    <p:sldId id="462" r:id="rId21"/>
    <p:sldId id="496" r:id="rId22"/>
    <p:sldId id="508" r:id="rId23"/>
    <p:sldId id="502" r:id="rId24"/>
    <p:sldId id="503" r:id="rId25"/>
    <p:sldId id="504" r:id="rId26"/>
    <p:sldId id="505" r:id="rId27"/>
    <p:sldId id="506" r:id="rId28"/>
    <p:sldId id="509" r:id="rId29"/>
    <p:sldId id="495" r:id="rId30"/>
    <p:sldId id="498" r:id="rId31"/>
    <p:sldId id="497" r:id="rId32"/>
    <p:sldId id="499" r:id="rId33"/>
    <p:sldId id="482" r:id="rId34"/>
    <p:sldId id="483" r:id="rId35"/>
    <p:sldId id="473" r:id="rId36"/>
    <p:sldId id="481" r:id="rId37"/>
    <p:sldId id="465" r:id="rId38"/>
    <p:sldId id="466" r:id="rId39"/>
    <p:sldId id="467" r:id="rId40"/>
    <p:sldId id="468" r:id="rId41"/>
    <p:sldId id="469" r:id="rId42"/>
    <p:sldId id="470" r:id="rId43"/>
    <p:sldId id="474" r:id="rId44"/>
    <p:sldId id="452" r:id="rId45"/>
    <p:sldId id="426" r:id="rId46"/>
    <p:sldId id="448" r:id="rId47"/>
    <p:sldId id="484" r:id="rId48"/>
    <p:sldId id="402" r:id="rId49"/>
    <p:sldId id="403" r:id="rId50"/>
    <p:sldId id="432" r:id="rId51"/>
    <p:sldId id="485" r:id="rId52"/>
    <p:sldId id="476" r:id="rId53"/>
    <p:sldId id="487" r:id="rId54"/>
    <p:sldId id="463" r:id="rId55"/>
    <p:sldId id="431" r:id="rId56"/>
    <p:sldId id="490" r:id="rId57"/>
  </p:sldIdLst>
  <p:sldSz cx="9144000" cy="6858000" type="screen4x3"/>
  <p:notesSz cx="7315200" cy="96012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00" autoAdjust="0"/>
    <p:restoredTop sz="94660"/>
  </p:normalViewPr>
  <p:slideViewPr>
    <p:cSldViewPr>
      <p:cViewPr varScale="1">
        <p:scale>
          <a:sx n="68" d="100"/>
          <a:sy n="68" d="100"/>
        </p:scale>
        <p:origin x="-5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276703967446595E-2"/>
          <c:y val="2.7184466019417479E-2"/>
          <c:w val="0.95625635808748732"/>
          <c:h val="0.84854368932038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6600"/>
            </a:solidFill>
            <a:ln w="14869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.00" sourceLinked="0"/>
            <c:spPr>
              <a:noFill/>
              <a:ln w="25670">
                <a:noFill/>
              </a:ln>
            </c:spPr>
            <c:txPr>
              <a:bodyPr/>
              <a:lstStyle/>
              <a:p>
                <a:pPr>
                  <a:defRPr sz="1799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Lowest Quintile - SSN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Highest Quintile - SSN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8.6399999999999988</c:v>
                </c:pt>
                <c:pt idx="1">
                  <c:v>14.450000000000006</c:v>
                </c:pt>
                <c:pt idx="2">
                  <c:v>12.55</c:v>
                </c:pt>
                <c:pt idx="3">
                  <c:v>15.450000000000006</c:v>
                </c:pt>
                <c:pt idx="4">
                  <c:v>27.91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982784"/>
        <c:axId val="60985728"/>
      </c:barChart>
      <c:catAx>
        <c:axId val="6098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7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60985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0985728"/>
        <c:scaling>
          <c:orientation val="minMax"/>
          <c:max val="35"/>
        </c:scaling>
        <c:delete val="1"/>
        <c:axPos val="l"/>
        <c:numFmt formatCode="General" sourceLinked="1"/>
        <c:majorTickMark val="out"/>
        <c:minorTickMark val="none"/>
        <c:tickLblPos val="none"/>
        <c:crossAx val="60982784"/>
        <c:crosses val="autoZero"/>
        <c:crossBetween val="between"/>
        <c:majorUnit val="5"/>
        <c:minorUnit val="1"/>
      </c:valAx>
      <c:spPr>
        <a:noFill/>
        <a:ln w="25398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</c:spPr>
  <c:txPr>
    <a:bodyPr/>
    <a:lstStyle/>
    <a:p>
      <a:pPr>
        <a:defRPr sz="1199" b="1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Average Wine</c:v>
          </c:tx>
          <c:spPr>
            <a:solidFill>
              <a:srgbClr val="FF6600"/>
            </a:solidFill>
            <a:ln>
              <a:solidFill>
                <a:srgbClr val="121D0B"/>
              </a:solidFill>
            </a:ln>
          </c:spPr>
          <c:invertIfNegative val="0"/>
          <c:dLbls>
            <c:numFmt formatCode="&quot;$&quot;#,##0.00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PowerPoint]Sheet1'!$B$1:$F$1</c:f>
              <c:strCache>
                <c:ptCount val="5"/>
                <c:pt idx="0">
                  <c:v>Lowest Quintile - SSN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Highest Quintile - SSN</c:v>
                </c:pt>
              </c:strCache>
            </c:strRef>
          </c:cat>
          <c:val>
            <c:numRef>
              <c:f>'[Chart in Microsoft Office PowerPoint]Sheet1'!$B$2:$F$2</c:f>
              <c:numCache>
                <c:formatCode>General</c:formatCode>
                <c:ptCount val="5"/>
                <c:pt idx="0">
                  <c:v>8.64</c:v>
                </c:pt>
                <c:pt idx="1">
                  <c:v>14.450000000000006</c:v>
                </c:pt>
                <c:pt idx="2">
                  <c:v>12.55</c:v>
                </c:pt>
                <c:pt idx="3">
                  <c:v>15.450000000000006</c:v>
                </c:pt>
                <c:pt idx="4">
                  <c:v>27.91</c:v>
                </c:pt>
              </c:numCache>
            </c:numRef>
          </c:val>
        </c:ser>
        <c:ser>
          <c:idx val="1"/>
          <c:order val="1"/>
          <c:tx>
            <c:v>Rare Wine</c:v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&quot;$&quot;#,##0.00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PowerPoint]Sheet1'!$B$1:$F$1</c:f>
              <c:strCache>
                <c:ptCount val="5"/>
                <c:pt idx="0">
                  <c:v>Lowest Quintile - SSN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Highest Quintile - SSN</c:v>
                </c:pt>
              </c:strCache>
            </c:strRef>
          </c:cat>
          <c:val>
            <c:numRef>
              <c:f>'[Chart in Microsoft Office PowerPoint]Sheet1'!$B$3:$F$3</c:f>
              <c:numCache>
                <c:formatCode>General</c:formatCode>
                <c:ptCount val="5"/>
                <c:pt idx="0">
                  <c:v>11.73</c:v>
                </c:pt>
                <c:pt idx="1">
                  <c:v>22.45</c:v>
                </c:pt>
                <c:pt idx="2">
                  <c:v>18.09</c:v>
                </c:pt>
                <c:pt idx="3">
                  <c:v>24.55</c:v>
                </c:pt>
                <c:pt idx="4">
                  <c:v>37.550000000000004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5322368"/>
        <c:axId val="65328256"/>
      </c:barChart>
      <c:catAx>
        <c:axId val="653223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rgbClr val="121D0B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65328256"/>
        <c:crosses val="autoZero"/>
        <c:auto val="1"/>
        <c:lblAlgn val="ctr"/>
        <c:lblOffset val="100"/>
        <c:noMultiLvlLbl val="0"/>
      </c:catAx>
      <c:valAx>
        <c:axId val="6532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532236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4.8124340765815246E-2"/>
          <c:y val="7.9018224864302142E-2"/>
          <c:w val="0.23259008639545134"/>
          <c:h val="0.21784047827354913"/>
        </c:manualLayout>
      </c:layout>
      <c:overlay val="1"/>
      <c:spPr>
        <a:ln>
          <a:noFill/>
        </a:ln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No SoBe</c:v>
                </c:pt>
                <c:pt idx="1">
                  <c:v>SoBe Full Price</c:v>
                </c:pt>
                <c:pt idx="2">
                  <c:v>SoBe Discount Price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0.60000000000000064</c:v>
                </c:pt>
                <c:pt idx="1">
                  <c:v>0.60000000000000064</c:v>
                </c:pt>
                <c:pt idx="2">
                  <c:v>0.43333333333333335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85408"/>
        <c:axId val="73987200"/>
      </c:barChart>
      <c:catAx>
        <c:axId val="7398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121D0B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73987200"/>
        <c:crosses val="autoZero"/>
        <c:auto val="1"/>
        <c:lblAlgn val="ctr"/>
        <c:lblOffset val="100"/>
        <c:noMultiLvlLbl val="0"/>
      </c:catAx>
      <c:valAx>
        <c:axId val="7398720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one"/>
        <c:crossAx val="73985408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0.29525</cdr:x>
      <cdr:y>0.3735</cdr:y>
    </cdr:from>
    <cdr:to>
      <cdr:x>0.301</cdr:x>
      <cdr:y>0.4365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8267" y="1116190"/>
          <a:ext cx="37433" cy="181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49" y="0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FFFCE3F-14E3-4F24-8326-64EA9D4011BD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2B8D7FA-E944-4941-A560-9FB73EED4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7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0388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0"/>
            <a:ext cx="3170763" cy="480388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E4C8948-4B2E-40DA-8914-176D25A8EF06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561226"/>
            <a:ext cx="5852160" cy="4320213"/>
          </a:xfrm>
          <a:prstGeom prst="rect">
            <a:avLst/>
          </a:prstGeom>
        </p:spPr>
        <p:txBody>
          <a:bodyPr vert="horz" lIns="96662" tIns="48331" rIns="96662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0388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58930F7-6008-4D8D-BFDF-A335FFE97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2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3198B-4598-42D5-A9A3-B0856FCD6A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C4199-E023-4560-B863-0F7BF10A8F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C4199-E023-4560-B863-0F7BF10A8F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9C2C3B-FB9A-498B-92F7-F4CD973D7E4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B8163-6E0B-4039-A47D-0E6E617A769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D1DABA-9BA5-4CB5-876E-0963622C78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19956-36CE-4BA0-A48B-0657B25AED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7C440F-90ED-49EE-A8E7-DFED5AA445B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Our experiments take an old trick from the experimental psychologists’ arsenal—the anchoring manipulation—and use it</a:t>
            </a:r>
          </a:p>
          <a:p>
            <a:r>
              <a:rPr lang="en-US" smtClean="0"/>
              <a:t>to inuence valuation of products and hedonic experiences with normatively irrelevant factors. In a famous early demonstration</a:t>
            </a:r>
          </a:p>
          <a:p>
            <a:r>
              <a:rPr lang="en-US" smtClean="0"/>
              <a:t>of anchoring, Tversky and Kahneman [1974] spun a wheel of fortune with numbers that ranged from 0 to 100, asked subjects</a:t>
            </a:r>
          </a:p>
          <a:p>
            <a:r>
              <a:rPr lang="en-US" smtClean="0"/>
              <a:t>whether the number of African nations in the United Nations was greater than or less than that number, and then instructed subjects</a:t>
            </a:r>
          </a:p>
          <a:p>
            <a:r>
              <a:rPr lang="en-US" smtClean="0"/>
              <a:t>to estimate the actual .gure. Estimates were signi.cantly related to the number spun on the wheel (the “anchor”), even</a:t>
            </a:r>
          </a:p>
          <a:p>
            <a:r>
              <a:rPr lang="en-US" smtClean="0"/>
              <a:t>though subjects could clearly see that the number had been generated by a purely chance process.2 This, and many other</a:t>
            </a:r>
          </a:p>
          <a:p>
            <a:r>
              <a:rPr lang="en-US" smtClean="0"/>
              <a:t>anchoring studies seemed to show that people lack preexisting subjective probability distributions over unknown quantities.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4142749" y="9119173"/>
            <a:ext cx="3170763" cy="480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2" tIns="48331" rIns="96662" bIns="48331" anchor="b"/>
          <a:lstStyle/>
          <a:p>
            <a:pPr algn="r">
              <a:defRPr/>
            </a:pPr>
            <a:fld id="{633D5BCC-ADE1-4FFB-B27E-CC02E0E8E4D6}" type="slidenum">
              <a:rPr lang="en-US" sz="1300">
                <a:latin typeface="+mn-lt"/>
              </a:rPr>
              <a:pPr algn="r">
                <a:defRPr/>
              </a:pPr>
              <a:t>33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20330-0FD8-4BF8-93DB-07162F1828F7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39106-9A13-4B65-8178-58EF500B8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49C2-DFCB-4F3F-A632-9419BBEAC50E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711E-F329-436C-A197-ECE20F563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35C8-9D5A-4847-A07F-872B69068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F9E3-69D5-4BB9-9C3B-535B1F5CCDB9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87EB-9F38-44F5-AD81-03FD4EF15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7D34-8AD8-4A33-89A2-7800C4D18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D20B-12BF-4D39-9D00-CC0C041FED6E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D990-EB6D-4AAA-BE51-6CBF954F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11E8-899C-4768-A55C-7B8AFEB38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EB11-7DF5-4705-993B-9A39C68FB838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B5CD-1BEC-4ABA-9D50-7C35B4CDF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85A0-D07B-458C-9F76-5EA101CC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D6E0A-0FDD-46B0-95CD-63FCDF177B98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4807-87DE-43F9-8B9F-EAFCF92D2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41DD-A065-4E2F-A3D4-51F46E247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86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E0C12-0721-40BE-A0E6-3D1F2B5FAB55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86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1860-643E-44ED-B7F1-D0BC9210E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050E-4F0C-40A4-8826-16FA75FDB94A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A049-24F5-4812-8384-3E1CFB2BF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66FA-2C49-4B06-8D27-F2D43286A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6ECC-7DF1-48C1-9A93-3248CBB9B0C3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763F-884D-422F-9AA1-306317582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7155-0132-4F60-9D3E-18BB36C3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8C8C-2CF1-4B6E-95B8-5F1A69714E14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24B9-EC81-4CBF-B6EA-C0F5C6A2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7154-CBF7-4A9D-AE57-06445780C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C70E-7FF0-4ADF-A2B9-474945F4B723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6CE7-0EBA-46D2-9E97-92558945C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E347-3A44-49FC-9174-215CE8C0A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F449-B709-48DC-993C-B3C08872AD6D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7AE3-F210-4797-95FA-FDD2E168F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D9A5-A40C-4095-BA6D-458FC8A1B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F780-276E-4648-A60F-6B52FA994C82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D197-AECE-44A1-ACD5-FE98CC7EE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607C-B94B-483E-8BB1-621C9ACE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5F26-8457-481B-9AD2-633157E57B26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E3D3-D340-422E-9ADA-7ECE0957B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93490-7B72-44A0-922E-63C7F7A23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287BB39-91E0-407C-83CC-3A2DFEEC5252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2E3AB3A-B510-42C5-A05B-B2A708883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1465D7E-D950-44D6-9BCD-B1BEB5E7B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seinfeld.m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neurosciencemarketing.com/blog/wp-content/photos/tightwad.jpg&amp;imgrefurl=http://www.neurosciencemarketing.com/blog/articles/five-keys-to-selling-to-tightwads.htm&amp;h=397&amp;w=302&amp;sz=105&amp;hl=en&amp;start=1&amp;sig2=TlBl22bHra2nK5KmCj4RwA&amp;usg=__As6OnF9BU4foTm_NLllhK-52JVQ=&amp;tbnid=L4mmFkpe5KgmaM:&amp;tbnh=124&amp;tbnw=94&amp;ei=bPCySOf8GZ6msQPAhoTUCw&amp;prev=/images?q=tightwad&amp;gbv=2&amp;hl=en&amp;safe=of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TomSawyer.mpg" TargetMode="Externa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Psychology and Personal Finance</a:t>
            </a:r>
            <a:endParaRPr lang="en-US" dirty="0" smtClean="0"/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 </a:t>
            </a:r>
            <a:r>
              <a:rPr lang="en-US" dirty="0" smtClean="0"/>
              <a:t>Optimal Spending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Projection Bias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0F969-63F1-41AA-9D3A-ECD4225EC7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7" name="seinfeld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501775"/>
            <a:ext cx="609600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We’ve Learned (So Far)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 Optimal Spending</a:t>
            </a:r>
          </a:p>
          <a:p>
            <a:pPr lvl="1"/>
            <a:r>
              <a:rPr lang="en-US" smtClean="0"/>
              <a:t>People do not know what they like or dislike</a:t>
            </a:r>
          </a:p>
          <a:p>
            <a:pPr lvl="1"/>
            <a:r>
              <a:rPr lang="en-US" smtClean="0"/>
              <a:t>People do not know what they </a:t>
            </a:r>
            <a:r>
              <a:rPr lang="en-US" u="sng" smtClean="0"/>
              <a:t>will</a:t>
            </a:r>
            <a:r>
              <a:rPr lang="en-US" smtClean="0"/>
              <a:t> like and dislike</a:t>
            </a:r>
          </a:p>
          <a:p>
            <a:pPr lvl="2"/>
            <a:r>
              <a:rPr lang="en-US" smtClean="0"/>
              <a:t>Projection Bias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0943D-27BD-4151-B4C8-9F0F5F3722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Attention Wine Connoisseurs…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Subjects shown an average bottle of wine, then asked if they would pay an amount equal to the last two digits of their Social Security Number</a:t>
            </a:r>
          </a:p>
          <a:p>
            <a:endParaRPr lang="en-US" smtClean="0"/>
          </a:p>
          <a:p>
            <a:r>
              <a:rPr lang="en-US" smtClean="0"/>
              <a:t>Results: Those with the highest SSN </a:t>
            </a:r>
            <a:br>
              <a:rPr lang="en-US" smtClean="0"/>
            </a:br>
            <a:r>
              <a:rPr lang="en-US" smtClean="0"/>
              <a:t>would pay three times more than those </a:t>
            </a:r>
            <a:br>
              <a:rPr lang="en-US" smtClean="0"/>
            </a:br>
            <a:r>
              <a:rPr lang="en-US" smtClean="0"/>
              <a:t>with lowest SSN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985D1-FD4A-4C03-A17A-6D8A84EA9A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82588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>
                <a:latin typeface="+mn-lt"/>
              </a:rPr>
              <a:t>Source: Ariely et al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Willingness To Pay For A Bottle Of Wine</a:t>
            </a:r>
          </a:p>
        </p:txBody>
      </p:sp>
      <p:graphicFrame>
        <p:nvGraphicFramePr>
          <p:cNvPr id="6" name="Object 2"/>
          <p:cNvGraphicFramePr>
            <a:graphicFrameLocks/>
          </p:cNvGraphicFramePr>
          <p:nvPr/>
        </p:nvGraphicFramePr>
        <p:xfrm>
          <a:off x="914400" y="16002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382588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Ariely</a:t>
            </a:r>
            <a:r>
              <a:rPr lang="en-US" sz="1400" dirty="0">
                <a:latin typeface="+mn-lt"/>
              </a:rPr>
              <a:t> et al (2003)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553200" y="6543675"/>
            <a:ext cx="2133600" cy="279400"/>
          </a:xfrm>
        </p:spPr>
        <p:txBody>
          <a:bodyPr/>
          <a:lstStyle/>
          <a:p>
            <a:pPr>
              <a:defRPr/>
            </a:pPr>
            <a:fld id="{B262E0E6-8F7E-418D-AEAD-E77C684C06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WTP for a “Rare” Bottle of Wine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382588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Ariely</a:t>
            </a:r>
            <a:r>
              <a:rPr lang="en-US" sz="1400" dirty="0">
                <a:latin typeface="+mn-lt"/>
              </a:rPr>
              <a:t> et al (2003)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553200" y="6557963"/>
            <a:ext cx="2133600" cy="279400"/>
          </a:xfrm>
        </p:spPr>
        <p:txBody>
          <a:bodyPr/>
          <a:lstStyle/>
          <a:p>
            <a:pPr>
              <a:defRPr/>
            </a:pPr>
            <a:fld id="{4FAC4C45-DD31-47A7-A711-B8C0EDF007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914400" y="16002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Coherent Arbitrariness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Suppose a subject with a SSN ending in 25 has a WTP of</a:t>
            </a:r>
          </a:p>
          <a:p>
            <a:pPr lvl="1"/>
            <a:r>
              <a:rPr lang="en-US" smtClean="0"/>
              <a:t>$5 - $30 for an “average” bottle</a:t>
            </a:r>
          </a:p>
          <a:p>
            <a:pPr lvl="1"/>
            <a:r>
              <a:rPr lang="en-US" smtClean="0"/>
              <a:t>$10 - $50 for a “rare” bottle</a:t>
            </a:r>
          </a:p>
          <a:p>
            <a:pPr lvl="1"/>
            <a:endParaRPr lang="en-US" smtClean="0"/>
          </a:p>
          <a:p>
            <a:r>
              <a:rPr lang="en-US" smtClean="0"/>
              <a:t>If the subject’s WTP is $25 for average, then the WTP for the rare bottle should be more than $25</a:t>
            </a:r>
          </a:p>
          <a:p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BE415-198B-4A8E-8E89-E7DF1A57FE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2588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Ariely</a:t>
            </a:r>
            <a:r>
              <a:rPr lang="en-US" sz="1400" dirty="0">
                <a:latin typeface="+mn-lt"/>
              </a:rPr>
              <a:t> et al (2003)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We’ve Learned (So Far)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 Optimal Spending</a:t>
            </a:r>
          </a:p>
          <a:p>
            <a:pPr lvl="1"/>
            <a:r>
              <a:rPr lang="en-US" smtClean="0"/>
              <a:t>People do not know what they like (or will like)</a:t>
            </a:r>
          </a:p>
          <a:p>
            <a:pPr lvl="1"/>
            <a:r>
              <a:rPr lang="en-US" smtClean="0"/>
              <a:t>People do not know how much to pay</a:t>
            </a:r>
          </a:p>
          <a:p>
            <a:pPr lvl="2"/>
            <a:r>
              <a:rPr lang="en-US" smtClean="0"/>
              <a:t>Coherent Arbitrariness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CAC5-E499-4680-8CDD-51B51DA16D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Question:  Which Would You Choose?</a:t>
            </a: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185BDB2-4E6A-41E1-9C03-EC6DE247EF1F}" type="slidenum">
              <a:rPr lang="en-US" sz="1400">
                <a:latin typeface="+mn-lt"/>
              </a:rPr>
              <a:pPr algn="r">
                <a:defRPr/>
              </a:pPr>
              <a:t>17</a:t>
            </a:fld>
            <a:endParaRPr lang="en-US" sz="1400">
              <a:latin typeface="+mn-lt"/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1828800" y="2208213"/>
            <a:ext cx="135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BMW X3 </a:t>
            </a: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6034088" y="2208213"/>
            <a:ext cx="135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BMW X5 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1905000" y="5181600"/>
            <a:ext cx="118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$38,000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6096000" y="5181600"/>
            <a:ext cx="118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$46,200</a:t>
            </a:r>
          </a:p>
        </p:txBody>
      </p:sp>
      <p:pic>
        <p:nvPicPr>
          <p:cNvPr id="32776" name="Picture 14" descr="Picture1"/>
          <p:cNvPicPr>
            <a:picLocks noGrp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817813"/>
            <a:ext cx="3656013" cy="2286000"/>
          </a:xfrm>
        </p:spPr>
      </p:pic>
      <p:pic>
        <p:nvPicPr>
          <p:cNvPr id="32777" name="Picture 15" descr="Picture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8388" y="2817813"/>
            <a:ext cx="3656012" cy="2287587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1FB7-DE57-44C9-9F63-7E33C0F697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Opportunity Costs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are like most consumers, you’d pick the BMW X5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Is an additional $8,200 worth it?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Did you consider the opportunity costs?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D03A4-E5C9-44B4-8634-A9596D573E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64A596A-9C63-4A60-9449-D1BDA240A6AB}" type="slidenum">
              <a:rPr lang="en-US" sz="1400">
                <a:latin typeface="+mn-lt"/>
              </a:rPr>
              <a:pPr algn="r">
                <a:defRPr/>
              </a:pPr>
              <a:t>18</a:t>
            </a:fld>
            <a:endParaRPr lang="en-US" sz="140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 (Revisited): Which Option?</a:t>
            </a: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AD676BD-1B42-45CB-A89C-B26843BD0C38}" type="slidenum">
              <a:rPr lang="en-US" sz="1400">
                <a:latin typeface="+mn-lt"/>
              </a:rPr>
              <a:pPr algn="r">
                <a:defRPr/>
              </a:pPr>
              <a:t>19</a:t>
            </a:fld>
            <a:endParaRPr lang="en-US" sz="1400">
              <a:latin typeface="+mn-lt"/>
            </a:endParaRP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1066800" y="1920875"/>
            <a:ext cx="269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BMW X3 and </a:t>
            </a:r>
          </a:p>
          <a:p>
            <a:pPr algn="ctr"/>
            <a:r>
              <a:rPr lang="en-US" sz="2400" b="1">
                <a:latin typeface="Calibri" pitchFamily="34" charset="0"/>
              </a:rPr>
              <a:t>Free Gas for 3 Years</a:t>
            </a:r>
          </a:p>
        </p:txBody>
      </p: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6034088" y="2208213"/>
            <a:ext cx="135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BMW X5 </a:t>
            </a: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1905000" y="5181600"/>
            <a:ext cx="118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$46,200</a:t>
            </a:r>
          </a:p>
        </p:txBody>
      </p:sp>
      <p:sp>
        <p:nvSpPr>
          <p:cNvPr id="34823" name="TextBox 10"/>
          <p:cNvSpPr txBox="1">
            <a:spLocks noChangeArrowheads="1"/>
          </p:cNvSpPr>
          <p:nvPr/>
        </p:nvSpPr>
        <p:spPr bwMode="auto">
          <a:xfrm>
            <a:off x="6096000" y="5181600"/>
            <a:ext cx="118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$46,200</a:t>
            </a:r>
          </a:p>
        </p:txBody>
      </p:sp>
      <p:pic>
        <p:nvPicPr>
          <p:cNvPr id="34824" name="Picture 8" descr="Picture1"/>
          <p:cNvPicPr>
            <a:picLocks noGrp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817813"/>
            <a:ext cx="3656013" cy="2286000"/>
          </a:xfrm>
        </p:spPr>
      </p:pic>
      <p:pic>
        <p:nvPicPr>
          <p:cNvPr id="34825" name="Picture 9" descr="Picture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8388" y="2817813"/>
            <a:ext cx="3656012" cy="2287587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3B0B7-6735-490A-BDBF-B525385FF2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First – A Question: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AFAEA-96A9-467D-96AB-DE9D68160A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How much could you reduce your spending (being smarter about your purchases) without depriving yourself or limiting your happiness?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We’ve Learned (So Far)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 Optimal Spending</a:t>
            </a:r>
          </a:p>
          <a:p>
            <a:pPr lvl="1"/>
            <a:r>
              <a:rPr lang="en-US" smtClean="0"/>
              <a:t>People do not know what they like (or will like)</a:t>
            </a:r>
          </a:p>
          <a:p>
            <a:pPr lvl="1"/>
            <a:r>
              <a:rPr lang="en-US" smtClean="0"/>
              <a:t>People do not know how much to pay</a:t>
            </a:r>
          </a:p>
          <a:p>
            <a:pPr lvl="2"/>
            <a:r>
              <a:rPr lang="en-US" smtClean="0"/>
              <a:t>Coherent Arbitrariness</a:t>
            </a:r>
          </a:p>
          <a:p>
            <a:pPr lvl="2"/>
            <a:r>
              <a:rPr lang="en-US" smtClean="0"/>
              <a:t>Ignoring opportunity costs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BB712-7CF9-405F-9A03-ED614194D95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 For A Survey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/>
          </a:p>
          <a:p>
            <a:pPr algn="ctr">
              <a:buFontTx/>
              <a:buNone/>
              <a:defRPr/>
            </a:pPr>
            <a:endParaRPr lang="en-US" dirty="0" smtClean="0"/>
          </a:p>
          <a:p>
            <a:pPr algn="ctr">
              <a:buFontTx/>
              <a:buNone/>
              <a:defRPr/>
            </a:pPr>
            <a:endParaRPr lang="en-US" dirty="0" smtClean="0"/>
          </a:p>
          <a:p>
            <a:pPr algn="ctr">
              <a:buFontTx/>
              <a:buNone/>
              <a:defRPr/>
            </a:pPr>
            <a:r>
              <a:rPr lang="en-US" dirty="0" smtClean="0"/>
              <a:t>Answer the following survey questions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 and keep score on your paper.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27285-1327-4B5A-A4DC-56A78D5A55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Question 1	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2AF59F-490A-4317-856E-4935E03160E5}" type="slidenum">
              <a:rPr lang="en-US" sz="14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400">
              <a:latin typeface="+mn-lt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458200" cy="460851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/>
          </a:p>
          <a:p>
            <a:pPr algn="ctr">
              <a:buFontTx/>
              <a:buNone/>
              <a:defRPr/>
            </a:pPr>
            <a:endParaRPr lang="en-US" dirty="0" smtClean="0"/>
          </a:p>
          <a:p>
            <a:pPr algn="ctr">
              <a:buFontTx/>
              <a:buNone/>
              <a:defRPr/>
            </a:pPr>
            <a:r>
              <a:rPr lang="en-US" dirty="0" smtClean="0"/>
              <a:t>Which of the following descriptions fits you best?</a:t>
            </a:r>
          </a:p>
          <a:p>
            <a:pPr algn="ctr">
              <a:buFontTx/>
              <a:buAutoNum type="arabicPeriod"/>
              <a:defRPr/>
            </a:pPr>
            <a:endParaRPr lang="en-US" dirty="0" smtClean="0"/>
          </a:p>
          <a:p>
            <a:pPr algn="ctr">
              <a:buFontTx/>
              <a:buAutoNum type="arabicPlain"/>
              <a:defRPr/>
            </a:pPr>
            <a:r>
              <a:rPr lang="en-US" dirty="0" smtClean="0"/>
              <a:t>   2     3     4     5     6     7     8     9     10     11</a:t>
            </a:r>
          </a:p>
          <a:p>
            <a:pPr>
              <a:buFontTx/>
              <a:buNone/>
              <a:defRPr/>
            </a:pPr>
            <a:r>
              <a:rPr lang="en-US" sz="2000" b="1" dirty="0" smtClean="0"/>
              <a:t>			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1295400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Difficulty Spending Money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4343400"/>
            <a:ext cx="1447800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Difficulty Controlling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Spending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4343400"/>
            <a:ext cx="1295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About 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the 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Same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Loewenstein</a:t>
            </a:r>
            <a:r>
              <a:rPr lang="en-US" sz="1400" dirty="0">
                <a:latin typeface="+mn-lt"/>
              </a:rPr>
              <a:t>, et al (2007)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Survey 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Some people have trouble limiting their spending: they often spend money on meals, clothing, etc. when they would do better not to.</a:t>
            </a:r>
          </a:p>
          <a:p>
            <a:pPr>
              <a:defRPr/>
            </a:pPr>
            <a:r>
              <a:rPr lang="en-US" dirty="0" smtClean="0"/>
              <a:t>Other people have trouble spending money, perhaps because it makes them anxious.  They often don’t spend money on things they should.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46717-C6BC-48E8-BB69-387C7791C8B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Loewenstein</a:t>
            </a:r>
            <a:r>
              <a:rPr lang="en-US" sz="1400" dirty="0">
                <a:latin typeface="+mn-lt"/>
              </a:rPr>
              <a:t>, et al (2007)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 2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en-US" dirty="0" smtClean="0"/>
              <a:t>(a)  Do you have trouble limiting your spending?</a:t>
            </a:r>
          </a:p>
          <a:p>
            <a:pPr marL="514350" indent="-514350" algn="ctr">
              <a:buFontTx/>
              <a:buNone/>
              <a:defRPr/>
            </a:pPr>
            <a:r>
              <a:rPr lang="en-US" dirty="0" smtClean="0"/>
              <a:t>1          2           3          4          5     </a:t>
            </a:r>
          </a:p>
          <a:p>
            <a:pPr marL="514350" indent="-514350">
              <a:buFontTx/>
              <a:buAutoNum type="arabicPeriod" startAt="2"/>
              <a:defRPr/>
            </a:pPr>
            <a:endParaRPr lang="en-US" dirty="0" smtClean="0"/>
          </a:p>
          <a:p>
            <a:pPr marL="514350" indent="-514350">
              <a:buFontTx/>
              <a:buNone/>
              <a:defRPr/>
            </a:pPr>
            <a:endParaRPr lang="en-US" dirty="0" smtClean="0"/>
          </a:p>
          <a:p>
            <a:pPr marL="514350" indent="-514350">
              <a:buFontTx/>
              <a:buNone/>
              <a:defRPr/>
            </a:pPr>
            <a:r>
              <a:rPr lang="en-US" dirty="0" smtClean="0"/>
              <a:t>(b)  Do you have trouble spending money?</a:t>
            </a:r>
          </a:p>
          <a:p>
            <a:pPr marL="514350" indent="-514350" algn="ctr">
              <a:buFontTx/>
              <a:buNone/>
              <a:defRPr/>
            </a:pPr>
            <a:r>
              <a:rPr lang="en-US" dirty="0" smtClean="0"/>
              <a:t>5          4           3          2          1     </a:t>
            </a:r>
          </a:p>
          <a:p>
            <a:pPr marL="514350" indent="-514350">
              <a:buFontTx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CC79B-5EBD-4D7D-B91E-330F9F1A45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2590800"/>
            <a:ext cx="746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590800"/>
            <a:ext cx="7699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Rarely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2590800"/>
            <a:ext cx="1230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Sometimes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2590800"/>
            <a:ext cx="7191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Often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2590800"/>
            <a:ext cx="831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Always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4967288"/>
            <a:ext cx="742950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Never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4967288"/>
            <a:ext cx="766763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Rarely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4967288"/>
            <a:ext cx="1220788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Sometimes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4967288"/>
            <a:ext cx="715963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Often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4967288"/>
            <a:ext cx="833438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Always</a:t>
            </a:r>
          </a:p>
        </p:txBody>
      </p:sp>
      <p:sp>
        <p:nvSpPr>
          <p:cNvPr id="189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Loewenstein</a:t>
            </a:r>
            <a:r>
              <a:rPr lang="en-US" sz="1400" dirty="0">
                <a:latin typeface="+mn-lt"/>
              </a:rPr>
              <a:t>, et al (2007)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Survey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	Mr. A is accompanying a friend who is on a shopping spree at the mall.  Mr. A sees that the department store has a “one-day-only” sale where everything is 10-60% off.  He realizes he doesn’t need anything but ends up spending almost $100 on stuff.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1FD29-A4CF-4A69-9FDD-FD75599A64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79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Loewenstein</a:t>
            </a:r>
            <a:r>
              <a:rPr lang="en-US" sz="1400" dirty="0">
                <a:latin typeface="+mn-lt"/>
              </a:rPr>
              <a:t>, et al (2007)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Survey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	Mr. B is accompanying a friend who is on a shopping spree at the mall.  Mr. B sees that the department store has a “one-day-only” sale where everything is 10-60% off.  He figures he can get great deals on many items he needs, yet the thought of spending the money keeps him from buying the stuff.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C6BFE-CFD4-4A9B-8794-1383D379C64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79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Loewenstein</a:t>
            </a:r>
            <a:r>
              <a:rPr lang="en-US" sz="1400" dirty="0">
                <a:latin typeface="+mn-lt"/>
              </a:rPr>
              <a:t>, et al (2007)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 3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	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In terms of your own behavior, are you more similar to Mr. A or Mr. 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071FC-8DD4-447B-848C-2F2A7E9D5F5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325563" y="3824288"/>
            <a:ext cx="6496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algn="ctr"/>
            <a:r>
              <a:rPr lang="en-US" sz="3200"/>
              <a:t>1          2           3          4          5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419600"/>
            <a:ext cx="674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Mr.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4343400"/>
            <a:ext cx="682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Mr.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4419600"/>
            <a:ext cx="15938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Same / Neither</a:t>
            </a:r>
          </a:p>
        </p:txBody>
      </p:sp>
      <p:sp>
        <p:nvSpPr>
          <p:cNvPr id="183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err="1">
                <a:latin typeface="+mn-lt"/>
              </a:rPr>
              <a:t>Loewenstein</a:t>
            </a:r>
            <a:r>
              <a:rPr lang="en-US" sz="1400" dirty="0">
                <a:latin typeface="+mn-lt"/>
              </a:rPr>
              <a:t>, et al (2007)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Now, Add Up Your 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A0E46-AC7F-4C15-B886-CE574DD2556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4419600"/>
            <a:ext cx="13716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4 – 11 = </a:t>
            </a:r>
          </a:p>
          <a:p>
            <a:pPr algn="ctr">
              <a:defRPr/>
            </a:pPr>
            <a:r>
              <a:rPr lang="en-US" sz="2400" b="1" dirty="0">
                <a:latin typeface="+mn-lt"/>
              </a:rPr>
              <a:t>Tightwad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9825" y="4419600"/>
            <a:ext cx="18065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12 - 18 = </a:t>
            </a:r>
          </a:p>
          <a:p>
            <a:pPr algn="ctr">
              <a:defRPr/>
            </a:pPr>
            <a:r>
              <a:rPr lang="en-US" sz="2400" b="1" dirty="0" err="1">
                <a:latin typeface="+mn-lt"/>
              </a:rPr>
              <a:t>Unconflicted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4419600"/>
            <a:ext cx="16430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19 – 26 = </a:t>
            </a:r>
          </a:p>
          <a:p>
            <a:pPr algn="ctr">
              <a:defRPr/>
            </a:pPr>
            <a:r>
              <a:rPr lang="en-US" sz="2400" b="1" dirty="0">
                <a:latin typeface="+mn-lt"/>
              </a:rPr>
              <a:t>Spendthrift</a:t>
            </a:r>
          </a:p>
        </p:txBody>
      </p:sp>
      <p:pic>
        <p:nvPicPr>
          <p:cNvPr id="54274" name="Picture 2" descr="http://dishthedirt.files.wordpress.com/2008/03/spendthr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1939925" cy="242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276" name="Picture 4" descr="http://tbn0.google.com/images?q=tbn:L4mmFkpe5KgmaM:http://www.neurosciencemarketing.com/blog/wp-content/photos/tightwad.jpg">
            <a:hlinkClick r:id="rId3"/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263" y="1920875"/>
            <a:ext cx="1938337" cy="242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http://www.smart-kit.com/wp-content/uploads/2007/02/balance-scale-redone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9975" y="1920875"/>
            <a:ext cx="1938338" cy="242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Household Saving Rates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14400" y="1600200"/>
          <a:ext cx="7315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4" imgW="8218120" imgH="4529721" progId="Excel.Sheet.8">
                  <p:embed/>
                </p:oleObj>
              </mc:Choice>
              <mc:Fallback>
                <p:oleObj r:id="rId4" imgW="8218120" imgH="4529721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3152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81000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OECD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543675"/>
            <a:ext cx="2133600" cy="279400"/>
          </a:xfrm>
        </p:spPr>
        <p:txBody>
          <a:bodyPr/>
          <a:lstStyle/>
          <a:p>
            <a:pPr>
              <a:defRPr/>
            </a:pPr>
            <a:fld id="{8C2808E9-3D85-4C12-B0ED-6DF684FE89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Overview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Sub Optimal Spending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Heuristics Used in Spending Decisions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How to Help People Make Better Financial Decisions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AFAEA-96A9-467D-96AB-DE9D68160A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Shlomi and Lesli Migrate to China</a:t>
            </a:r>
          </a:p>
        </p:txBody>
      </p:sp>
      <p:pic>
        <p:nvPicPr>
          <p:cNvPr id="45059" name="Content Placeholder 4" descr="Bar_Rou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524000"/>
            <a:ext cx="6096000" cy="4572000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029D9-6E14-4CA1-B9A8-703AA3D24D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People Spend Too Much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In China, some men were spending 40% of their income  on Starbucks coffee…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754688"/>
            <a:ext cx="829151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  <a:cs typeface="+mn-cs"/>
              </a:rPr>
              <a:t>…just to look cool!</a:t>
            </a:r>
          </a:p>
        </p:txBody>
      </p:sp>
      <p:pic>
        <p:nvPicPr>
          <p:cNvPr id="4098" name="Picture 2" descr="http://www.judiciaryreport.com/images/britney-starbu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67000"/>
            <a:ext cx="2438400" cy="297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389EF-1D8E-41B5-BE64-534A47D97AE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People Spend Too Much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In China</a:t>
            </a:r>
            <a:r>
              <a:rPr lang="en-US" smtClean="0"/>
              <a:t>, some women </a:t>
            </a:r>
            <a:r>
              <a:rPr lang="en-US" dirty="0" smtClean="0"/>
              <a:t>were spending 50% of their income  on imported perfumes…</a:t>
            </a:r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r>
              <a:rPr lang="en-US" sz="2800" dirty="0" smtClean="0"/>
              <a:t>… which they couldn’t distinguish from wet towels!</a:t>
            </a:r>
          </a:p>
        </p:txBody>
      </p:sp>
      <p:pic>
        <p:nvPicPr>
          <p:cNvPr id="83970" name="Picture 2" descr="http://www.mediabistro.com/galleycat/original/moist%20cvs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244157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7BDA1-C812-4B12-BEBA-5B2FB69A49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3186" name="Picture 2" descr="http://img.dailymail.co.uk/i/pix/2005/11/harrodsperfR251105_3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2438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913910" y="3352800"/>
            <a:ext cx="1295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MBAs Spend Too Little?</a:t>
            </a:r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018A4BC-929B-4E13-9D5C-1FD9DACB0FE8}" type="slidenum">
              <a:rPr lang="en-US" sz="1400">
                <a:latin typeface="+mn-lt"/>
              </a:rPr>
              <a:pPr algn="r">
                <a:defRPr/>
              </a:pPr>
              <a:t>33</a:t>
            </a:fld>
            <a:endParaRPr lang="en-US" sz="1400">
              <a:latin typeface="+mn-lt"/>
            </a:endParaRPr>
          </a:p>
        </p:txBody>
      </p:sp>
      <p:pic>
        <p:nvPicPr>
          <p:cNvPr id="48132" name="Picture 2" descr="http://www.securityplanet.com/inv_images/personal20041206121012618pab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0013" y="2454275"/>
            <a:ext cx="13477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http://www.santarosa.edu/library/I/textbook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06675"/>
            <a:ext cx="230505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4" name="Picture 6" descr="http://www2.bc.edu/~dvoskina/noodle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530475"/>
            <a:ext cx="230505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D8AE9-07D4-43D6-8D53-250C2F2D11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3695AF7-F1D3-4AAE-95C8-CF6122571E35}" type="slidenum">
              <a:rPr lang="en-US" sz="1400">
                <a:latin typeface="+mn-lt"/>
              </a:rPr>
              <a:pPr algn="r">
                <a:defRPr/>
              </a:pPr>
              <a:t>34</a:t>
            </a:fld>
            <a:endParaRPr lang="en-US" sz="1400">
              <a:latin typeface="+mn-lt"/>
            </a:endParaRPr>
          </a:p>
        </p:txBody>
      </p:sp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Permanent Income Hypothesis</a:t>
            </a:r>
          </a:p>
        </p:txBody>
      </p:sp>
      <p:sp>
        <p:nvSpPr>
          <p:cNvPr id="4915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Consumption should be dictated by long-term income expectations, not just current income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MBA students, and others who expect a prosperous future, should borrow and enjoy themselves today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A2274-DECA-40C5-8623-CA6EF731E1D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Friedman, (1957)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We’ve Learned (So Far)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 Optimal Spending</a:t>
            </a:r>
          </a:p>
          <a:p>
            <a:pPr lvl="1"/>
            <a:r>
              <a:rPr lang="en-US" smtClean="0"/>
              <a:t>People do not know what they like (or will like)</a:t>
            </a:r>
          </a:p>
          <a:p>
            <a:pPr lvl="1"/>
            <a:r>
              <a:rPr lang="en-US" smtClean="0"/>
              <a:t>People do not know how much to pay</a:t>
            </a:r>
          </a:p>
          <a:p>
            <a:pPr lvl="1"/>
            <a:r>
              <a:rPr lang="en-US" smtClean="0"/>
              <a:t>People spend too much (though some spend too little)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65461-10B0-49A7-A577-4ABB03D25D4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Borrowing Too Much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Average of 13 credit cards per household in 2005</a:t>
            </a:r>
          </a:p>
          <a:p>
            <a:endParaRPr lang="en-US" smtClean="0"/>
          </a:p>
          <a:p>
            <a:r>
              <a:rPr lang="en-US" smtClean="0"/>
              <a:t>Average of $8,200 credit card debt per household in 2008</a:t>
            </a:r>
          </a:p>
          <a:p>
            <a:endParaRPr lang="en-US" smtClean="0"/>
          </a:p>
          <a:p>
            <a:r>
              <a:rPr lang="en-US" smtClean="0"/>
              <a:t>Average of 14.3% interest rate on reward credit cards in 2008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D412B-1380-4311-9B84-5C4B5138CC2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 www.indexcreditcards.com, http://www.harpers.org/archive/2005/12/0080830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Purchasing Behavior</a:t>
            </a:r>
          </a:p>
        </p:txBody>
      </p:sp>
      <p:sp>
        <p:nvSpPr>
          <p:cNvPr id="43010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E3ED215-F64D-4CF3-8356-97B9227287E6}" type="slidenum">
              <a:rPr lang="en-US" sz="1400">
                <a:latin typeface="+mn-lt"/>
              </a:rPr>
              <a:pPr algn="r">
                <a:defRPr/>
              </a:pPr>
              <a:t>37</a:t>
            </a:fld>
            <a:endParaRPr lang="en-US" sz="140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2510" y="3505200"/>
          <a:ext cx="8458200" cy="252294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19400"/>
                <a:gridCol w="2819400"/>
                <a:gridCol w="2819400"/>
              </a:tblGrid>
              <a:tr h="5112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CASH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CHECK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CREDIT CARD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High Transparency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Medium Transparency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Low Transparency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12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see how much you are spending outright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Have to write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out the amount on a check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Don’t see money changing hands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Soman, (2003)</a:t>
            </a:r>
          </a:p>
        </p:txBody>
      </p:sp>
      <p:pic>
        <p:nvPicPr>
          <p:cNvPr id="52230" name="Picture 2" descr="http://www.araska.org/uploaded_images/new_10_bill_front-750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24892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6" descr="http://www.supercheck.net/graphics/spc_img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788" y="1828800"/>
            <a:ext cx="2487612" cy="1042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2232" name="Picture 8" descr="http://uk.virginmoney.com/Images/black-card_tcm24-19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EE2C7-BC11-4022-BA70-248727B2FAA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Credit Card Spending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People tend to tip more if they are putting it on a credit card versus giving cash</a:t>
            </a: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93AEE2D-2262-4AA6-8E66-6D6381E85F1E}" type="slidenum">
              <a:rPr lang="en-US" sz="1400">
                <a:latin typeface="+mn-lt"/>
              </a:rPr>
              <a:pPr algn="r">
                <a:defRPr/>
              </a:pPr>
              <a:t>38</a:t>
            </a:fld>
            <a:endParaRPr lang="en-US" sz="1400">
              <a:latin typeface="+mn-lt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Feinberg, (1986)</a:t>
            </a: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590800"/>
            <a:ext cx="3657600" cy="3748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D58F-A756-448A-B22E-F995CBDBD1B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Credit Card Spending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People who own more credit cards make larger purchases per department store visit</a:t>
            </a:r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F439E43-4E83-4720-84AD-731B4EB48DBB}" type="slidenum">
              <a:rPr lang="en-US" sz="1400">
                <a:latin typeface="+mn-lt"/>
              </a:rPr>
              <a:pPr algn="r">
                <a:defRPr/>
              </a:pPr>
              <a:t>39</a:t>
            </a:fld>
            <a:endParaRPr lang="en-US" sz="1400">
              <a:latin typeface="+mn-lt"/>
            </a:endParaRP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Hirschman (1979)</a:t>
            </a:r>
          </a:p>
        </p:txBody>
      </p:sp>
      <p:pic>
        <p:nvPicPr>
          <p:cNvPr id="54278" name="Picture 2" descr="http://www.burks-law.com/images/credit-cards_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39FF6-6304-49BA-B152-47EE6B89EDD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Sub Optimal Spending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mtClean="0"/>
          </a:p>
        </p:txBody>
      </p:sp>
      <p:sp>
        <p:nvSpPr>
          <p:cNvPr id="178" name="Slide Number Placeholder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60482-2634-4119-B180-ACD60A85B2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Credit Card Spending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84313"/>
            <a:ext cx="8610600" cy="46085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Credit card users are more likely to underestimate or forget the amount of recent purchases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F5ED1F2-9EB8-453C-866D-64FCA1258F45}" type="slidenum">
              <a:rPr lang="en-US" sz="1400">
                <a:latin typeface="+mn-lt"/>
              </a:rPr>
              <a:pPr algn="r">
                <a:defRPr/>
              </a:pPr>
              <a:t>40</a:t>
            </a:fld>
            <a:endParaRPr lang="en-US" sz="1400">
              <a:latin typeface="+mn-lt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Soman (1999)</a:t>
            </a:r>
          </a:p>
        </p:txBody>
      </p:sp>
      <p:pic>
        <p:nvPicPr>
          <p:cNvPr id="55302" name="Picture 2" descr="http://fersht.typepad.com/the_outsourcing_bloghorse/images/2007/12/02/scratching_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3956050" cy="333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C3A25-C8FE-4522-AA3F-4425FAA03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Power of Credit Cards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If credit card ads are visible (even though they’re not mentioned and supposedly unrelated to the experiment) subjects give a higher willingness-to-pay estimate for an item</a:t>
            </a:r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16C01B4-423F-4B4A-BD71-EFE6CC95D26E}" type="slidenum">
              <a:rPr lang="en-US" sz="1400">
                <a:latin typeface="+mn-lt"/>
              </a:rPr>
              <a:pPr algn="r">
                <a:defRPr/>
              </a:pPr>
              <a:t>41</a:t>
            </a:fld>
            <a:endParaRPr lang="en-US" sz="1400">
              <a:latin typeface="+mn-lt"/>
            </a:endParaRP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Feinberg, (1986)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5FFC3-C12F-489E-87FF-01899426EE2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http://www.germes-online.com/direct/dbimage/50246068/Evening_D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0"/>
            <a:ext cx="13557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http://www.lakewoodconferences.com/direct/dbimage/50166068/Toa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http://www3.meijer.com/ELECTRONICS/images/Audio/70882067812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12160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Price Estimates from Experiment</a:t>
            </a:r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6553200" y="6578600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38C404C-63C4-4962-A019-9A9D1071C78D}" type="slidenum">
              <a:rPr lang="en-US" sz="1400">
                <a:latin typeface="+mn-lt"/>
              </a:rPr>
              <a:pPr algn="r">
                <a:defRPr/>
              </a:pPr>
              <a:t>42</a:t>
            </a:fld>
            <a:endParaRPr lang="en-US" sz="1400">
              <a:latin typeface="+mn-lt"/>
            </a:endParaRPr>
          </a:p>
        </p:txBody>
      </p:sp>
      <p:sp>
        <p:nvSpPr>
          <p:cNvPr id="57351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Feinberg, (1986)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0800" y="1524000"/>
          <a:ext cx="6096000" cy="61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18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VISIBLE CREDIT CARD 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VISIBLE CREDIT CARD AD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90800" y="2147888"/>
            <a:ext cx="6096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$21.50		$67.33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2805113"/>
            <a:ext cx="6096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$67.00	          $136.92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3490913"/>
            <a:ext cx="6096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$157.42		$191.17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800" y="4176713"/>
            <a:ext cx="6096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$25.42		$49.42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0800" y="4862513"/>
            <a:ext cx="6096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$33.42		$67.33</a:t>
            </a:r>
          </a:p>
        </p:txBody>
      </p:sp>
      <p:pic>
        <p:nvPicPr>
          <p:cNvPr id="56324" name="Picture 4" descr="http://store.secureviewvideo.com/catalog/images/Action_TV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90800"/>
            <a:ext cx="10699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 descr="http://www.signsbyyou.com/images/decals/140c/SDEPSL2/HARD_HAT/SAA0777.gif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28600" y="46101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C212-034C-4F68-8902-C80C5FA5559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Sub Optimal Spending</a:t>
            </a:r>
          </a:p>
          <a:p>
            <a:pPr lvl="1"/>
            <a:r>
              <a:rPr lang="en-US" smtClean="0"/>
              <a:t>People do not know what they like (or will like)</a:t>
            </a:r>
          </a:p>
          <a:p>
            <a:pPr lvl="1"/>
            <a:r>
              <a:rPr lang="en-US" smtClean="0"/>
              <a:t>People do not know how much to pay</a:t>
            </a:r>
          </a:p>
          <a:p>
            <a:pPr lvl="1"/>
            <a:r>
              <a:rPr lang="en-US" smtClean="0"/>
              <a:t>People spend too much and borrow too much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A874F-33B0-4E96-B32A-40FE74CD436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Heuristics Used in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Spending Decisions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mtClean="0"/>
          </a:p>
        </p:txBody>
      </p:sp>
      <p:sp>
        <p:nvSpPr>
          <p:cNvPr id="178" name="Slide Number Placeholder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8F576-0C94-4BE0-A3E3-9968A7E1773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Extremeness Aversion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When two options with similar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attributes are presented 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602288"/>
            <a:ext cx="8291513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… people pick the less expensive option</a:t>
            </a:r>
          </a:p>
        </p:txBody>
      </p:sp>
      <p:pic>
        <p:nvPicPr>
          <p:cNvPr id="28674" name="Picture 2" descr="8800559 Larger 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28606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8800577 Larger 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28956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09800" y="4876800"/>
            <a:ext cx="91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$250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24600" y="4876800"/>
            <a:ext cx="91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$300</a:t>
            </a:r>
          </a:p>
        </p:txBody>
      </p:sp>
      <p:sp>
        <p:nvSpPr>
          <p:cNvPr id="11" name="Oval 10"/>
          <p:cNvSpPr/>
          <p:nvPr/>
        </p:nvSpPr>
        <p:spPr>
          <a:xfrm>
            <a:off x="2133600" y="48768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2E23A-9F4E-431E-A738-4ABD398734B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Extremeness Aversion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When a more expensive third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option is available 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602288"/>
            <a:ext cx="8291513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alibri" pitchFamily="34" charset="0"/>
              </a:rPr>
              <a:t>… people tend to go for the middle of the road</a:t>
            </a:r>
          </a:p>
        </p:txBody>
      </p:sp>
      <p:pic>
        <p:nvPicPr>
          <p:cNvPr id="61445" name="Picture 2" descr="8800559 Larger 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19161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4" descr="8800577 Larger Fro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95600"/>
            <a:ext cx="19208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1600200" y="4343400"/>
            <a:ext cx="91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$250</a:t>
            </a:r>
          </a:p>
        </p:txBody>
      </p:sp>
      <p:sp>
        <p:nvSpPr>
          <p:cNvPr id="61448" name="TextBox 9"/>
          <p:cNvSpPr txBox="1">
            <a:spLocks noChangeArrowheads="1"/>
          </p:cNvSpPr>
          <p:nvPr/>
        </p:nvSpPr>
        <p:spPr bwMode="auto">
          <a:xfrm>
            <a:off x="4267200" y="4343400"/>
            <a:ext cx="91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$300</a:t>
            </a:r>
          </a:p>
        </p:txBody>
      </p:sp>
      <p:sp>
        <p:nvSpPr>
          <p:cNvPr id="12" name="Oval 11"/>
          <p:cNvSpPr/>
          <p:nvPr/>
        </p:nvSpPr>
        <p:spPr>
          <a:xfrm>
            <a:off x="4191000" y="43434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4514" name="Picture 2" descr="8511595 Larger Fron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95600"/>
            <a:ext cx="19208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9400" y="4343400"/>
            <a:ext cx="915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$400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EF02C-7CE8-4E4D-A28F-5C67AF08D19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Sub Optimal Spending</a:t>
            </a:r>
          </a:p>
          <a:p>
            <a:pPr lvl="1"/>
            <a:r>
              <a:rPr lang="en-US" smtClean="0"/>
              <a:t>People do not know what they like (or will like)</a:t>
            </a:r>
          </a:p>
          <a:p>
            <a:pPr lvl="1"/>
            <a:r>
              <a:rPr lang="en-US" smtClean="0"/>
              <a:t>People do not know how much to pay</a:t>
            </a:r>
          </a:p>
          <a:p>
            <a:pPr lvl="1"/>
            <a:r>
              <a:rPr lang="en-US" smtClean="0"/>
              <a:t>People spend too much and borrow too much</a:t>
            </a:r>
          </a:p>
          <a:p>
            <a:r>
              <a:rPr lang="en-US" smtClean="0"/>
              <a:t>Heuristics Used in Spending Decisions</a:t>
            </a:r>
          </a:p>
          <a:p>
            <a:pPr lvl="1"/>
            <a:r>
              <a:rPr lang="en-US" smtClean="0"/>
              <a:t>Extremeness Aversion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A673-4C96-400F-B63F-390DFE20356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Experiment:  Buying </a:t>
            </a:r>
            <a:r>
              <a:rPr lang="en-US" dirty="0" err="1" smtClean="0"/>
              <a:t>SoBe</a:t>
            </a:r>
            <a:r>
              <a:rPr lang="en-US" dirty="0" smtClean="0"/>
              <a:t> Drinks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eaLnBrk="1" hangingPunct="1"/>
            <a:r>
              <a:rPr lang="en-US" sz="2800" smtClean="0"/>
              <a:t>One group purchased at the regular price</a:t>
            </a:r>
          </a:p>
          <a:p>
            <a:pPr eaLnBrk="1" hangingPunct="1"/>
            <a:r>
              <a:rPr lang="en-US" sz="2800" smtClean="0"/>
              <a:t>Another group purchased at a discounted price</a:t>
            </a:r>
          </a:p>
          <a:p>
            <a:pPr eaLnBrk="1" hangingPunct="1"/>
            <a:r>
              <a:rPr lang="en-US" sz="2800" smtClean="0"/>
              <a:t>There were all given the same test - to complete as many of 15 total puzzles as possible in 30 min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Ariely,  et. al(2006)</a:t>
            </a:r>
          </a:p>
        </p:txBody>
      </p:sp>
      <p:pic>
        <p:nvPicPr>
          <p:cNvPr id="63493" name="Picture 8" descr="Picture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912938"/>
            <a:ext cx="3656013" cy="349726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4A643-A7BA-4A14-BB43-DF06E87255C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Puzzles Answered Correctly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Ariely, et. al (2006)</a:t>
            </a:r>
          </a:p>
        </p:txBody>
      </p:sp>
      <p:sp>
        <p:nvSpPr>
          <p:cNvPr id="64516" name="TextBox 5"/>
          <p:cNvSpPr txBox="1">
            <a:spLocks noChangeArrowheads="1"/>
          </p:cNvSpPr>
          <p:nvPr/>
        </p:nvSpPr>
        <p:spPr bwMode="auto">
          <a:xfrm>
            <a:off x="2362200" y="5791200"/>
            <a:ext cx="438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SoBe : “Energy for the Mind”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4DB4A-84E9-44C1-9A24-4DFB89BFADF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65" name="Chart 64"/>
          <p:cNvGraphicFramePr>
            <a:graphicFrameLocks/>
          </p:cNvGraphicFramePr>
          <p:nvPr/>
        </p:nvGraphicFramePr>
        <p:xfrm>
          <a:off x="914400" y="1600200"/>
          <a:ext cx="7315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Tom Sawyer Trick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72243-6D21-45A8-ABFC-770A304E71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7" name="TomSawyer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54163" y="1501775"/>
            <a:ext cx="609600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Another Example of “Price = Quality”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Consumers told one wine costs $5 and the other costs $45, when in fact they are the same wine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Pleasure sensors in the brain                          more active when drinking the                 seemingly more expensive wine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Shiv, (2008)</a:t>
            </a:r>
          </a:p>
        </p:txBody>
      </p:sp>
      <p:pic>
        <p:nvPicPr>
          <p:cNvPr id="65541" name="Picture 2" descr="http://www.menscience.com/blog/uploaded_images/j0384859-767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5146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F3049-D608-4B24-A420-85D002EC025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What We’ve Learned (So Far)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Sub Optimal Spending</a:t>
            </a:r>
          </a:p>
          <a:p>
            <a:pPr lvl="1"/>
            <a:r>
              <a:rPr lang="en-US" smtClean="0"/>
              <a:t>People do not know what they like (or will like)</a:t>
            </a:r>
          </a:p>
          <a:p>
            <a:pPr lvl="1"/>
            <a:r>
              <a:rPr lang="en-US" smtClean="0"/>
              <a:t>People do not know how much to pay</a:t>
            </a:r>
          </a:p>
          <a:p>
            <a:pPr lvl="1"/>
            <a:r>
              <a:rPr lang="en-US" smtClean="0"/>
              <a:t>People spend too much and borrow too much</a:t>
            </a:r>
          </a:p>
          <a:p>
            <a:r>
              <a:rPr lang="en-US" smtClean="0"/>
              <a:t>Heuristics Used in Spending Decisions</a:t>
            </a:r>
          </a:p>
          <a:p>
            <a:pPr lvl="1"/>
            <a:r>
              <a:rPr lang="en-US" smtClean="0"/>
              <a:t>Extremeness Aversion</a:t>
            </a:r>
          </a:p>
          <a:p>
            <a:pPr lvl="1"/>
            <a:r>
              <a:rPr lang="en-US" smtClean="0"/>
              <a:t>Price =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965BE-3706-42FA-9CC5-B1B528DE091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You Give What You Get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endParaRPr lang="en-US" smtClean="0"/>
          </a:p>
          <a:p>
            <a:pPr algn="ctr">
              <a:buFontTx/>
              <a:buNone/>
            </a:pPr>
            <a:r>
              <a:rPr lang="en-US" smtClean="0"/>
              <a:t>People tend to spend exactly what they earn – especially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D7BF4-E01E-40F3-BB18-D43E208F911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What We’ve Learned (So Far)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Sub Optimal Spending</a:t>
            </a:r>
          </a:p>
          <a:p>
            <a:pPr lvl="1"/>
            <a:r>
              <a:rPr lang="en-US" smtClean="0"/>
              <a:t>People do not know what they like (or will like)</a:t>
            </a:r>
          </a:p>
          <a:p>
            <a:pPr lvl="1"/>
            <a:r>
              <a:rPr lang="en-US" smtClean="0"/>
              <a:t>People do not know how much to pay</a:t>
            </a:r>
          </a:p>
          <a:p>
            <a:pPr lvl="1"/>
            <a:r>
              <a:rPr lang="en-US" smtClean="0"/>
              <a:t>People spend too much and borrow too much</a:t>
            </a:r>
          </a:p>
          <a:p>
            <a:r>
              <a:rPr lang="en-US" smtClean="0"/>
              <a:t>Heuristics Used in Spending Decisions</a:t>
            </a:r>
          </a:p>
          <a:p>
            <a:pPr lvl="1"/>
            <a:r>
              <a:rPr lang="en-US" smtClean="0"/>
              <a:t>Extremeness Aversion</a:t>
            </a:r>
          </a:p>
          <a:p>
            <a:pPr lvl="1"/>
            <a:r>
              <a:rPr lang="en-US" smtClean="0"/>
              <a:t>Price = Quality</a:t>
            </a:r>
          </a:p>
          <a:p>
            <a:pPr lvl="1"/>
            <a:r>
              <a:rPr lang="en-US" smtClean="0"/>
              <a:t>Spending exactly as much as you earn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497EE-CB31-46B9-AD14-F1EE29171CD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How to Help People Make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Better Financial Decisions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mtClean="0"/>
          </a:p>
        </p:txBody>
      </p:sp>
      <p:sp>
        <p:nvSpPr>
          <p:cNvPr id="178" name="Slide Number Placeholder 1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0946B-EF16-4A8B-88D3-3B46706BC2D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Can We Help People…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endParaRPr lang="en-US" smtClean="0"/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Determine their preferences,</a:t>
            </a:r>
          </a:p>
          <a:p>
            <a:pPr marL="609600" indent="-609600" eaLnBrk="1" hangingPunct="1">
              <a:buFontTx/>
              <a:buAutoNum type="alphaUcPeriod"/>
            </a:pPr>
            <a:endParaRPr lang="en-US" smtClean="0"/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Assign values to their preferences, and </a:t>
            </a:r>
          </a:p>
          <a:p>
            <a:pPr marL="609600" indent="-609600" eaLnBrk="1" hangingPunct="1">
              <a:buFontTx/>
              <a:buAutoNum type="alphaUcPeriod"/>
            </a:pPr>
            <a:endParaRPr lang="en-US" smtClean="0"/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Live within their means?</a:t>
            </a:r>
          </a:p>
          <a:p>
            <a:pPr marL="609600" indent="-609600" eaLnBrk="1" hangingPunct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C74D5-CB6B-47D7-A9FC-15499CD884D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What We’ve Learned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Sub Optimal Spending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People do not know what they like (or will like)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People do not know how much to pay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People spend too much and borrow too much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Heuristics Used in Spending Decisions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Extremeness Aversion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Price = Quality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Spend exactly as much as you earn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Helping People Make Better Decisions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9082D-1C6B-44C5-9D51-C5DF37E3026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We’ve Learned (So Far)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 Optimal Spending</a:t>
            </a:r>
          </a:p>
          <a:p>
            <a:pPr lvl="1"/>
            <a:r>
              <a:rPr lang="en-US" smtClean="0"/>
              <a:t>People do not know what they like or dislike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3DD25-200E-421A-9435-34AA43F206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Yogurt Experiment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Subjects tasted a spoonful of plain yogurt, then immediately rated the experience</a:t>
            </a:r>
          </a:p>
          <a:p>
            <a:pPr eaLnBrk="1" hangingPunct="1"/>
            <a:r>
              <a:rPr lang="en-US" smtClean="0"/>
              <a:t>They then predicted their rating for finishing a whole cup of the yogurt</a:t>
            </a:r>
          </a:p>
        </p:txBody>
      </p:sp>
      <p:pic>
        <p:nvPicPr>
          <p:cNvPr id="22532" name="Picture 8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1550" y="2490788"/>
            <a:ext cx="3863975" cy="259556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553200" y="6543675"/>
            <a:ext cx="2133600" cy="279400"/>
          </a:xfrm>
        </p:spPr>
        <p:txBody>
          <a:bodyPr/>
          <a:lstStyle/>
          <a:p>
            <a:pPr>
              <a:defRPr/>
            </a:pPr>
            <a:fld id="{DCD75BB1-CA2C-4774-8040-478AEB8477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Kahneman and Snell, (1992)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Yogurt Experiment Results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predicted the taste and the full portion would be as enjoyable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did not consider that eating a much larger portion is different from a spoonful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Even when people know what they like, they might not know what they </a:t>
            </a:r>
            <a:r>
              <a:rPr lang="en-US" u="sng" smtClean="0"/>
              <a:t>will</a:t>
            </a:r>
            <a:r>
              <a:rPr lang="en-US" smtClean="0"/>
              <a:t> like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D6F81-F3B1-463A-B74B-53CAD6F753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Kahneman and Snell, (1992)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“Never Shop on an Empty Stomach”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is a positive correlation between                        over-shopping and hunger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Projection Bias:  people wrongly believe that current preferences indicate future preferences</a:t>
            </a:r>
          </a:p>
        </p:txBody>
      </p:sp>
      <p:pic>
        <p:nvPicPr>
          <p:cNvPr id="24580" name="Picture 9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6213" y="1993900"/>
            <a:ext cx="2914650" cy="358933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553200" y="6543675"/>
            <a:ext cx="2133600" cy="279400"/>
          </a:xfrm>
        </p:spPr>
        <p:txBody>
          <a:bodyPr/>
          <a:lstStyle/>
          <a:p>
            <a:pPr>
              <a:defRPr/>
            </a:pPr>
            <a:fld id="{928FF5A0-6288-4ADC-9B61-F1DD066256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Loewenstein, et. al (2000)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-CONFIG__" val="version3 20 60 513 12 4.4 8 0:0:0 186:223:226 0:0:0 186:223:226 ari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 "/>
</p:tagLst>
</file>

<file path=ppt/theme/theme1.xml><?xml version="1.0" encoding="utf-8"?>
<a:theme xmlns:a="http://schemas.openxmlformats.org/drawingml/2006/main" name="template">
  <a:themeElements>
    <a:clrScheme name="Custom 15">
      <a:dk1>
        <a:srgbClr val="121D0B"/>
      </a:dk1>
      <a:lt1>
        <a:srgbClr val="FFFFFF"/>
      </a:lt1>
      <a:dk2>
        <a:srgbClr val="121D0B"/>
      </a:dk2>
      <a:lt2>
        <a:srgbClr val="F2F8ED"/>
      </a:lt2>
      <a:accent1>
        <a:srgbClr val="91BCF2"/>
      </a:accent1>
      <a:accent2>
        <a:srgbClr val="FFFFFF"/>
      </a:accent2>
      <a:accent3>
        <a:srgbClr val="E2EFD7"/>
      </a:accent3>
      <a:accent4>
        <a:srgbClr val="3D5A26"/>
      </a:accent4>
      <a:accent5>
        <a:srgbClr val="C8E2B8"/>
      </a:accent5>
      <a:accent6>
        <a:srgbClr val="E7E7E7"/>
      </a:accent6>
      <a:hlink>
        <a:srgbClr val="4891EA"/>
      </a:hlink>
      <a:folHlink>
        <a:srgbClr val="7AAFF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9ADEDC"/>
        </a:accent1>
        <a:accent2>
          <a:srgbClr val="45A3A1"/>
        </a:accent2>
        <a:accent3>
          <a:srgbClr val="ADBABA"/>
        </a:accent3>
        <a:accent4>
          <a:srgbClr val="DADADA"/>
        </a:accent4>
        <a:accent5>
          <a:srgbClr val="CAECEB"/>
        </a:accent5>
        <a:accent6>
          <a:srgbClr val="3E9391"/>
        </a:accent6>
        <a:hlink>
          <a:srgbClr val="45A3A1"/>
        </a:hlink>
        <a:folHlink>
          <a:srgbClr val="9ADE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22709</TotalTime>
  <Words>1819</Words>
  <Application>Microsoft Office PowerPoint</Application>
  <PresentationFormat>On-screen Show (4:3)</PresentationFormat>
  <Paragraphs>379</Paragraphs>
  <Slides>56</Slides>
  <Notes>9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template</vt:lpstr>
      <vt:lpstr>Microsoft Excel 97-2003 Worksheet</vt:lpstr>
      <vt:lpstr>Psychology and Personal Finance</vt:lpstr>
      <vt:lpstr>First – A Question:</vt:lpstr>
      <vt:lpstr>Overview</vt:lpstr>
      <vt:lpstr>Sub Optimal Spending</vt:lpstr>
      <vt:lpstr>Tom Sawyer Trick</vt:lpstr>
      <vt:lpstr>What We’ve Learned (So Far)</vt:lpstr>
      <vt:lpstr>The Yogurt Experiment</vt:lpstr>
      <vt:lpstr>The Yogurt Experiment Results</vt:lpstr>
      <vt:lpstr>“Never Shop on an Empty Stomach”</vt:lpstr>
      <vt:lpstr>Projection Bias </vt:lpstr>
      <vt:lpstr>What We’ve Learned (So Far)</vt:lpstr>
      <vt:lpstr>Attention Wine Connoisseurs…</vt:lpstr>
      <vt:lpstr>Willingness To Pay For A Bottle Of Wine</vt:lpstr>
      <vt:lpstr>WTP for a “Rare” Bottle of Wine</vt:lpstr>
      <vt:lpstr>Coherent Arbitrariness</vt:lpstr>
      <vt:lpstr>What We’ve Learned (So Far)</vt:lpstr>
      <vt:lpstr>Question:  Which Would You Choose?</vt:lpstr>
      <vt:lpstr>Opportunity Costs</vt:lpstr>
      <vt:lpstr>Question (Revisited): Which Option?</vt:lpstr>
      <vt:lpstr>What We’ve Learned (So Far)</vt:lpstr>
      <vt:lpstr>Time For A Survey </vt:lpstr>
      <vt:lpstr>Question 1 </vt:lpstr>
      <vt:lpstr>Survey </vt:lpstr>
      <vt:lpstr>Question 2</vt:lpstr>
      <vt:lpstr>Survey</vt:lpstr>
      <vt:lpstr>Survey</vt:lpstr>
      <vt:lpstr>Question 3</vt:lpstr>
      <vt:lpstr>Now, Add Up Your Score</vt:lpstr>
      <vt:lpstr>Low Household Saving Rates</vt:lpstr>
      <vt:lpstr>Shlomi and Lesli Migrate to China</vt:lpstr>
      <vt:lpstr>People Spend Too Much</vt:lpstr>
      <vt:lpstr>People Spend Too Much</vt:lpstr>
      <vt:lpstr>Do MBAs Spend Too Little?</vt:lpstr>
      <vt:lpstr>Permanent Income Hypothesis</vt:lpstr>
      <vt:lpstr>What We’ve Learned (So Far)</vt:lpstr>
      <vt:lpstr>Borrowing Too Much</vt:lpstr>
      <vt:lpstr>Purchasing Behavior</vt:lpstr>
      <vt:lpstr>Credit Card Spending</vt:lpstr>
      <vt:lpstr>Credit Card Spending</vt:lpstr>
      <vt:lpstr>Credit Card Spending</vt:lpstr>
      <vt:lpstr>The Power of Credit Cards</vt:lpstr>
      <vt:lpstr>Price Estimates from Experiment</vt:lpstr>
      <vt:lpstr>What We’ve Learned (So Far)</vt:lpstr>
      <vt:lpstr>Heuristics Used in  Spending Decisions</vt:lpstr>
      <vt:lpstr>Extremeness Aversion</vt:lpstr>
      <vt:lpstr>Extremeness Aversion</vt:lpstr>
      <vt:lpstr>What We’ve Learned (So Far)</vt:lpstr>
      <vt:lpstr>An Experiment:  Buying SoBe Drinks</vt:lpstr>
      <vt:lpstr>Puzzles Answered Correctly</vt:lpstr>
      <vt:lpstr>Another Example of “Price = Quality”</vt:lpstr>
      <vt:lpstr>What We’ve Learned (So Far)</vt:lpstr>
      <vt:lpstr>You Give What You Get</vt:lpstr>
      <vt:lpstr>What We’ve Learned (So Far) </vt:lpstr>
      <vt:lpstr>How to Help People Make  Better Financial Decisions</vt:lpstr>
      <vt:lpstr>Can We Help People…</vt:lpstr>
      <vt:lpstr>What We’ve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sbenartz</cp:lastModifiedBy>
  <cp:revision>188</cp:revision>
  <dcterms:created xsi:type="dcterms:W3CDTF">2008-06-25T17:43:18Z</dcterms:created>
  <dcterms:modified xsi:type="dcterms:W3CDTF">2013-03-08T17:55:14Z</dcterms:modified>
</cp:coreProperties>
</file>