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handoutMasterIdLst>
    <p:handoutMasterId r:id="rId61"/>
  </p:handoutMasterIdLst>
  <p:sldIdLst>
    <p:sldId id="256" r:id="rId2"/>
    <p:sldId id="350" r:id="rId3"/>
    <p:sldId id="362" r:id="rId4"/>
    <p:sldId id="363" r:id="rId5"/>
    <p:sldId id="364" r:id="rId6"/>
    <p:sldId id="365" r:id="rId7"/>
    <p:sldId id="381" r:id="rId8"/>
    <p:sldId id="366" r:id="rId9"/>
    <p:sldId id="367" r:id="rId10"/>
    <p:sldId id="395" r:id="rId11"/>
    <p:sldId id="396" r:id="rId12"/>
    <p:sldId id="368" r:id="rId13"/>
    <p:sldId id="397" r:id="rId14"/>
    <p:sldId id="370" r:id="rId15"/>
    <p:sldId id="371" r:id="rId16"/>
    <p:sldId id="372" r:id="rId17"/>
    <p:sldId id="398" r:id="rId18"/>
    <p:sldId id="373" r:id="rId19"/>
    <p:sldId id="374" r:id="rId20"/>
    <p:sldId id="399" r:id="rId21"/>
    <p:sldId id="375" r:id="rId22"/>
    <p:sldId id="376" r:id="rId23"/>
    <p:sldId id="400" r:id="rId24"/>
    <p:sldId id="319" r:id="rId25"/>
    <p:sldId id="342" r:id="rId26"/>
    <p:sldId id="401" r:id="rId27"/>
    <p:sldId id="355" r:id="rId28"/>
    <p:sldId id="356" r:id="rId29"/>
    <p:sldId id="357" r:id="rId30"/>
    <p:sldId id="343" r:id="rId31"/>
    <p:sldId id="344" r:id="rId32"/>
    <p:sldId id="402" r:id="rId33"/>
    <p:sldId id="408" r:id="rId34"/>
    <p:sldId id="409" r:id="rId35"/>
    <p:sldId id="351" r:id="rId36"/>
    <p:sldId id="346" r:id="rId37"/>
    <p:sldId id="347" r:id="rId38"/>
    <p:sldId id="348" r:id="rId39"/>
    <p:sldId id="403" r:id="rId40"/>
    <p:sldId id="316" r:id="rId41"/>
    <p:sldId id="404" r:id="rId42"/>
    <p:sldId id="410" r:id="rId43"/>
    <p:sldId id="412" r:id="rId44"/>
    <p:sldId id="405" r:id="rId45"/>
    <p:sldId id="327" r:id="rId46"/>
    <p:sldId id="394" r:id="rId47"/>
    <p:sldId id="328" r:id="rId48"/>
    <p:sldId id="329" r:id="rId49"/>
    <p:sldId id="330" r:id="rId50"/>
    <p:sldId id="331" r:id="rId51"/>
    <p:sldId id="332" r:id="rId52"/>
    <p:sldId id="333" r:id="rId53"/>
    <p:sldId id="334" r:id="rId54"/>
    <p:sldId id="406" r:id="rId55"/>
    <p:sldId id="337" r:id="rId56"/>
    <p:sldId id="338" r:id="rId57"/>
    <p:sldId id="407" r:id="rId58"/>
    <p:sldId id="411" r:id="rId59"/>
  </p:sldIdLst>
  <p:sldSz cx="9144000" cy="6858000" type="screen4x3"/>
  <p:notesSz cx="7315200" cy="96012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67" autoAdjust="0"/>
    <p:restoredTop sz="94660"/>
  </p:normalViewPr>
  <p:slideViewPr>
    <p:cSldViewPr>
      <p:cViewPr varScale="1">
        <p:scale>
          <a:sx n="64" d="100"/>
          <a:sy n="64" d="100"/>
        </p:scale>
        <p:origin x="-68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Google Stock Price </a:t>
            </a:r>
            <a:endParaRPr lang="en-US" dirty="0" smtClean="0"/>
          </a:p>
          <a:p>
            <a:pPr>
              <a:defRPr/>
            </a:pPr>
            <a:r>
              <a:rPr lang="en-US" dirty="0" smtClean="0"/>
              <a:t>Dec</a:t>
            </a:r>
            <a:r>
              <a:rPr lang="en-US" baseline="0" dirty="0" smtClean="0"/>
              <a:t>-</a:t>
            </a:r>
            <a:r>
              <a:rPr lang="en-US" dirty="0" smtClean="0"/>
              <a:t>04 to</a:t>
            </a:r>
            <a:r>
              <a:rPr lang="en-US" baseline="0" dirty="0" smtClean="0"/>
              <a:t> Dec-07</a:t>
            </a:r>
            <a:endParaRPr lang="en-US" dirty="0"/>
          </a:p>
        </c:rich>
      </c:tx>
      <c:overlay val="0"/>
    </c:title>
    <c:autoTitleDeleted val="0"/>
    <c:plotArea>
      <c:layout>
        <c:manualLayout>
          <c:layoutTarget val="inner"/>
          <c:xMode val="edge"/>
          <c:yMode val="edge"/>
          <c:x val="0.10033464566929159"/>
          <c:y val="0.12624333248666614"/>
          <c:w val="0.85588280839895015"/>
          <c:h val="0.67269939039878801"/>
        </c:manualLayout>
      </c:layout>
      <c:lineChart>
        <c:grouping val="standard"/>
        <c:varyColors val="0"/>
        <c:ser>
          <c:idx val="0"/>
          <c:order val="0"/>
          <c:tx>
            <c:strRef>
              <c:f>[table.csv]table!$B$1</c:f>
              <c:strCache>
                <c:ptCount val="1"/>
                <c:pt idx="0">
                  <c:v>Close</c:v>
                </c:pt>
              </c:strCache>
            </c:strRef>
          </c:tx>
          <c:spPr>
            <a:ln w="57150">
              <a:solidFill>
                <a:srgbClr val="FF6600"/>
              </a:solidFill>
            </a:ln>
          </c:spPr>
          <c:marker>
            <c:symbol val="none"/>
          </c:marker>
          <c:cat>
            <c:numRef>
              <c:f>[table.csv]table!$A$2:$A$42</c:f>
              <c:numCache>
                <c:formatCode>m/d/yyyy</c:formatCode>
                <c:ptCount val="41"/>
                <c:pt idx="0">
                  <c:v>38218</c:v>
                </c:pt>
                <c:pt idx="1">
                  <c:v>38231</c:v>
                </c:pt>
                <c:pt idx="2">
                  <c:v>38261</c:v>
                </c:pt>
                <c:pt idx="3">
                  <c:v>38292</c:v>
                </c:pt>
                <c:pt idx="4">
                  <c:v>38322</c:v>
                </c:pt>
                <c:pt idx="5">
                  <c:v>38355</c:v>
                </c:pt>
                <c:pt idx="6">
                  <c:v>38384</c:v>
                </c:pt>
                <c:pt idx="7">
                  <c:v>38412</c:v>
                </c:pt>
                <c:pt idx="8">
                  <c:v>38443</c:v>
                </c:pt>
                <c:pt idx="9">
                  <c:v>38474</c:v>
                </c:pt>
                <c:pt idx="10">
                  <c:v>38504</c:v>
                </c:pt>
                <c:pt idx="11">
                  <c:v>38534</c:v>
                </c:pt>
                <c:pt idx="12">
                  <c:v>38565</c:v>
                </c:pt>
                <c:pt idx="13">
                  <c:v>38596</c:v>
                </c:pt>
                <c:pt idx="14">
                  <c:v>38628</c:v>
                </c:pt>
                <c:pt idx="15">
                  <c:v>38657</c:v>
                </c:pt>
                <c:pt idx="16">
                  <c:v>38687</c:v>
                </c:pt>
                <c:pt idx="17">
                  <c:v>38720</c:v>
                </c:pt>
                <c:pt idx="18">
                  <c:v>38749</c:v>
                </c:pt>
                <c:pt idx="19">
                  <c:v>38777</c:v>
                </c:pt>
                <c:pt idx="20">
                  <c:v>38810</c:v>
                </c:pt>
                <c:pt idx="21">
                  <c:v>38838</c:v>
                </c:pt>
                <c:pt idx="22">
                  <c:v>38869</c:v>
                </c:pt>
                <c:pt idx="23">
                  <c:v>38901</c:v>
                </c:pt>
                <c:pt idx="24">
                  <c:v>38930</c:v>
                </c:pt>
                <c:pt idx="25">
                  <c:v>38961</c:v>
                </c:pt>
                <c:pt idx="26">
                  <c:v>38992</c:v>
                </c:pt>
                <c:pt idx="27">
                  <c:v>39022</c:v>
                </c:pt>
                <c:pt idx="28">
                  <c:v>39052</c:v>
                </c:pt>
                <c:pt idx="29">
                  <c:v>39085</c:v>
                </c:pt>
                <c:pt idx="30">
                  <c:v>39114</c:v>
                </c:pt>
                <c:pt idx="31">
                  <c:v>39142</c:v>
                </c:pt>
                <c:pt idx="32">
                  <c:v>39174</c:v>
                </c:pt>
                <c:pt idx="33">
                  <c:v>39203</c:v>
                </c:pt>
                <c:pt idx="34">
                  <c:v>39234</c:v>
                </c:pt>
                <c:pt idx="35">
                  <c:v>39265</c:v>
                </c:pt>
                <c:pt idx="36">
                  <c:v>39295</c:v>
                </c:pt>
                <c:pt idx="37">
                  <c:v>39329</c:v>
                </c:pt>
                <c:pt idx="38">
                  <c:v>39356</c:v>
                </c:pt>
                <c:pt idx="39">
                  <c:v>39387</c:v>
                </c:pt>
                <c:pt idx="40">
                  <c:v>39419</c:v>
                </c:pt>
              </c:numCache>
            </c:numRef>
          </c:cat>
          <c:val>
            <c:numRef>
              <c:f>[table.csv]table!$B$2:$B$42</c:f>
              <c:numCache>
                <c:formatCode>General</c:formatCode>
                <c:ptCount val="41"/>
                <c:pt idx="0">
                  <c:v>102.36999999999999</c:v>
                </c:pt>
                <c:pt idx="1">
                  <c:v>129.6</c:v>
                </c:pt>
                <c:pt idx="2">
                  <c:v>190.64</c:v>
                </c:pt>
                <c:pt idx="3">
                  <c:v>181.98000000000027</c:v>
                </c:pt>
                <c:pt idx="4">
                  <c:v>192.79</c:v>
                </c:pt>
                <c:pt idx="5">
                  <c:v>195.62</c:v>
                </c:pt>
                <c:pt idx="6">
                  <c:v>187.99</c:v>
                </c:pt>
                <c:pt idx="7">
                  <c:v>180.51</c:v>
                </c:pt>
                <c:pt idx="8">
                  <c:v>220</c:v>
                </c:pt>
                <c:pt idx="9">
                  <c:v>277.27</c:v>
                </c:pt>
                <c:pt idx="10">
                  <c:v>294.14999999999998</c:v>
                </c:pt>
                <c:pt idx="11">
                  <c:v>287.76</c:v>
                </c:pt>
                <c:pt idx="12">
                  <c:v>286</c:v>
                </c:pt>
                <c:pt idx="13">
                  <c:v>316.45999999999964</c:v>
                </c:pt>
                <c:pt idx="14">
                  <c:v>372.14000000000038</c:v>
                </c:pt>
                <c:pt idx="15">
                  <c:v>404.90999999999963</c:v>
                </c:pt>
                <c:pt idx="16">
                  <c:v>414.86</c:v>
                </c:pt>
                <c:pt idx="17">
                  <c:v>432.66</c:v>
                </c:pt>
                <c:pt idx="18">
                  <c:v>362.62</c:v>
                </c:pt>
                <c:pt idx="19">
                  <c:v>390</c:v>
                </c:pt>
                <c:pt idx="20">
                  <c:v>417.94</c:v>
                </c:pt>
                <c:pt idx="21">
                  <c:v>371.82</c:v>
                </c:pt>
                <c:pt idx="22">
                  <c:v>419.33</c:v>
                </c:pt>
                <c:pt idx="23">
                  <c:v>386.6</c:v>
                </c:pt>
                <c:pt idx="24">
                  <c:v>378.53</c:v>
                </c:pt>
                <c:pt idx="25">
                  <c:v>401.9</c:v>
                </c:pt>
                <c:pt idx="26">
                  <c:v>476.39</c:v>
                </c:pt>
                <c:pt idx="27">
                  <c:v>484.81</c:v>
                </c:pt>
                <c:pt idx="28">
                  <c:v>460.47999999999894</c:v>
                </c:pt>
                <c:pt idx="29">
                  <c:v>501.5</c:v>
                </c:pt>
                <c:pt idx="30">
                  <c:v>449.45</c:v>
                </c:pt>
                <c:pt idx="31">
                  <c:v>458.16</c:v>
                </c:pt>
                <c:pt idx="32">
                  <c:v>471.38</c:v>
                </c:pt>
                <c:pt idx="33">
                  <c:v>497.90999999999963</c:v>
                </c:pt>
                <c:pt idx="34">
                  <c:v>522.70000000000005</c:v>
                </c:pt>
                <c:pt idx="35">
                  <c:v>510</c:v>
                </c:pt>
                <c:pt idx="36">
                  <c:v>515.25</c:v>
                </c:pt>
                <c:pt idx="37">
                  <c:v>567.27000000000055</c:v>
                </c:pt>
                <c:pt idx="38">
                  <c:v>707</c:v>
                </c:pt>
                <c:pt idx="39">
                  <c:v>693</c:v>
                </c:pt>
                <c:pt idx="40">
                  <c:v>691.48</c:v>
                </c:pt>
              </c:numCache>
            </c:numRef>
          </c:val>
          <c:smooth val="0"/>
        </c:ser>
        <c:dLbls>
          <c:showLegendKey val="0"/>
          <c:showVal val="0"/>
          <c:showCatName val="0"/>
          <c:showSerName val="0"/>
          <c:showPercent val="0"/>
          <c:showBubbleSize val="0"/>
        </c:dLbls>
        <c:marker val="1"/>
        <c:smooth val="0"/>
        <c:axId val="66330624"/>
        <c:axId val="66332160"/>
      </c:lineChart>
      <c:dateAx>
        <c:axId val="66330624"/>
        <c:scaling>
          <c:orientation val="minMax"/>
          <c:min val="38324"/>
        </c:scaling>
        <c:delete val="0"/>
        <c:axPos val="b"/>
        <c:numFmt formatCode="[$-409]mmm\-yy;@" sourceLinked="0"/>
        <c:majorTickMark val="none"/>
        <c:minorTickMark val="none"/>
        <c:tickLblPos val="nextTo"/>
        <c:spPr>
          <a:ln>
            <a:solidFill>
              <a:srgbClr val="121D0B"/>
            </a:solidFill>
          </a:ln>
        </c:spPr>
        <c:txPr>
          <a:bodyPr rot="0"/>
          <a:lstStyle/>
          <a:p>
            <a:pPr>
              <a:defRPr sz="1600" b="1"/>
            </a:pPr>
            <a:endParaRPr lang="en-US"/>
          </a:p>
        </c:txPr>
        <c:crossAx val="66332160"/>
        <c:crosses val="autoZero"/>
        <c:auto val="1"/>
        <c:lblOffset val="100"/>
        <c:baseTimeUnit val="days"/>
        <c:majorUnit val="6"/>
        <c:majorTimeUnit val="months"/>
      </c:dateAx>
      <c:valAx>
        <c:axId val="66332160"/>
        <c:scaling>
          <c:orientation val="minMax"/>
        </c:scaling>
        <c:delete val="0"/>
        <c:axPos val="l"/>
        <c:numFmt formatCode="&quot;$&quot;#,##0" sourceLinked="0"/>
        <c:majorTickMark val="none"/>
        <c:minorTickMark val="none"/>
        <c:tickLblPos val="nextTo"/>
        <c:spPr>
          <a:ln>
            <a:solidFill>
              <a:schemeClr val="tx1"/>
            </a:solidFill>
          </a:ln>
        </c:spPr>
        <c:txPr>
          <a:bodyPr/>
          <a:lstStyle/>
          <a:p>
            <a:pPr>
              <a:defRPr sz="1600" b="1"/>
            </a:pPr>
            <a:endParaRPr lang="en-US"/>
          </a:p>
        </c:txPr>
        <c:crossAx val="66330624"/>
        <c:crosses val="autoZero"/>
        <c:crossBetween val="between"/>
        <c:majorUnit val="200"/>
      </c:valAx>
      <c:spPr>
        <a:solidFill>
          <a:schemeClr val="bg1">
            <a:lumMod val="85000"/>
          </a:schemeClr>
        </a:solidFill>
        <a:ln w="25400">
          <a:noFill/>
        </a:ln>
      </c:spPr>
    </c:plotArea>
    <c:plotVisOnly val="1"/>
    <c:dispBlanksAs val="gap"/>
    <c:showDLblsOverMax val="0"/>
  </c:chart>
  <c:spPr>
    <a:solidFill>
      <a:schemeClr val="bg1">
        <a:lumMod val="85000"/>
      </a:schemeClr>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64" cy="480388"/>
          </a:xfrm>
          <a:prstGeom prst="rect">
            <a:avLst/>
          </a:prstGeom>
        </p:spPr>
        <p:txBody>
          <a:bodyPr vert="horz" lIns="95610" tIns="47805" rIns="95610" bIns="4780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142749" y="0"/>
            <a:ext cx="3170763" cy="480388"/>
          </a:xfrm>
          <a:prstGeom prst="rect">
            <a:avLst/>
          </a:prstGeom>
        </p:spPr>
        <p:txBody>
          <a:bodyPr vert="horz" lIns="95610" tIns="47805" rIns="95610" bIns="47805" rtlCol="0"/>
          <a:lstStyle>
            <a:lvl1pPr algn="r" fontAlgn="auto">
              <a:spcBef>
                <a:spcPts val="0"/>
              </a:spcBef>
              <a:spcAft>
                <a:spcPts val="0"/>
              </a:spcAft>
              <a:defRPr sz="1300">
                <a:latin typeface="+mn-lt"/>
                <a:cs typeface="+mn-cs"/>
              </a:defRPr>
            </a:lvl1pPr>
          </a:lstStyle>
          <a:p>
            <a:pPr>
              <a:defRPr/>
            </a:pPr>
            <a:fld id="{968DAC0D-D84F-40B3-860A-6CE8013FC7E6}" type="datetimeFigureOut">
              <a:rPr lang="en-US"/>
              <a:pPr>
                <a:defRPr/>
              </a:pPr>
              <a:t>3/8/2013</a:t>
            </a:fld>
            <a:endParaRPr lang="en-US"/>
          </a:p>
        </p:txBody>
      </p:sp>
      <p:sp>
        <p:nvSpPr>
          <p:cNvPr id="4" name="Footer Placeholder 3"/>
          <p:cNvSpPr>
            <a:spLocks noGrp="1"/>
          </p:cNvSpPr>
          <p:nvPr>
            <p:ph type="ftr" sz="quarter" idx="2"/>
          </p:nvPr>
        </p:nvSpPr>
        <p:spPr>
          <a:xfrm>
            <a:off x="1" y="9119173"/>
            <a:ext cx="3170764" cy="480388"/>
          </a:xfrm>
          <a:prstGeom prst="rect">
            <a:avLst/>
          </a:prstGeom>
        </p:spPr>
        <p:txBody>
          <a:bodyPr vert="horz" lIns="95610" tIns="47805" rIns="95610" bIns="47805"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2749" y="9119173"/>
            <a:ext cx="3170763" cy="480388"/>
          </a:xfrm>
          <a:prstGeom prst="rect">
            <a:avLst/>
          </a:prstGeom>
        </p:spPr>
        <p:txBody>
          <a:bodyPr vert="horz" lIns="95610" tIns="47805" rIns="95610" bIns="47805" rtlCol="0" anchor="b"/>
          <a:lstStyle>
            <a:lvl1pPr algn="r" fontAlgn="auto">
              <a:spcBef>
                <a:spcPts val="0"/>
              </a:spcBef>
              <a:spcAft>
                <a:spcPts val="0"/>
              </a:spcAft>
              <a:defRPr sz="1300">
                <a:latin typeface="+mn-lt"/>
                <a:cs typeface="+mn-cs"/>
              </a:defRPr>
            </a:lvl1pPr>
          </a:lstStyle>
          <a:p>
            <a:pPr>
              <a:defRPr/>
            </a:pPr>
            <a:fld id="{C93111C2-2C6B-4ADA-909E-FAECE2033298}" type="slidenum">
              <a:rPr lang="en-US"/>
              <a:pPr>
                <a:defRPr/>
              </a:pPr>
              <a:t>‹#›</a:t>
            </a:fld>
            <a:endParaRPr lang="en-US"/>
          </a:p>
        </p:txBody>
      </p:sp>
    </p:spTree>
    <p:extLst>
      <p:ext uri="{BB962C8B-B14F-4D97-AF65-F5344CB8AC3E}">
        <p14:creationId xmlns:p14="http://schemas.microsoft.com/office/powerpoint/2010/main" val="381943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64" cy="480388"/>
          </a:xfrm>
          <a:prstGeom prst="rect">
            <a:avLst/>
          </a:prstGeom>
        </p:spPr>
        <p:txBody>
          <a:bodyPr vert="horz" lIns="96662" tIns="48331" rIns="96662"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2749" y="0"/>
            <a:ext cx="3170763" cy="480388"/>
          </a:xfrm>
          <a:prstGeom prst="rect">
            <a:avLst/>
          </a:prstGeom>
        </p:spPr>
        <p:txBody>
          <a:bodyPr vert="horz" lIns="96662" tIns="48331" rIns="96662" bIns="48331" rtlCol="0"/>
          <a:lstStyle>
            <a:lvl1pPr algn="r" fontAlgn="auto">
              <a:spcBef>
                <a:spcPts val="0"/>
              </a:spcBef>
              <a:spcAft>
                <a:spcPts val="0"/>
              </a:spcAft>
              <a:defRPr sz="1300">
                <a:latin typeface="+mn-lt"/>
                <a:cs typeface="+mn-cs"/>
              </a:defRPr>
            </a:lvl1pPr>
          </a:lstStyle>
          <a:p>
            <a:pPr>
              <a:defRPr/>
            </a:pPr>
            <a:fld id="{6A09D251-97CA-44E9-A7E9-7097521A109C}" type="datetimeFigureOut">
              <a:rPr lang="en-US"/>
              <a:pPr>
                <a:defRPr/>
              </a:pPr>
              <a:t>3/8/2013</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62" tIns="48331" rIns="96662" bIns="48331" rtlCol="0" anchor="ctr"/>
          <a:lstStyle/>
          <a:p>
            <a:pPr lvl="0"/>
            <a:endParaRPr lang="en-US" noProof="0"/>
          </a:p>
        </p:txBody>
      </p:sp>
      <p:sp>
        <p:nvSpPr>
          <p:cNvPr id="5" name="Notes Placeholder 4"/>
          <p:cNvSpPr>
            <a:spLocks noGrp="1"/>
          </p:cNvSpPr>
          <p:nvPr>
            <p:ph type="body" sz="quarter" idx="3"/>
          </p:nvPr>
        </p:nvSpPr>
        <p:spPr>
          <a:xfrm>
            <a:off x="732363" y="4561226"/>
            <a:ext cx="5852160" cy="4320213"/>
          </a:xfrm>
          <a:prstGeom prst="rect">
            <a:avLst/>
          </a:prstGeom>
        </p:spPr>
        <p:txBody>
          <a:bodyPr vert="horz" lIns="96662" tIns="48331" rIns="96662"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173"/>
            <a:ext cx="3170764" cy="480388"/>
          </a:xfrm>
          <a:prstGeom prst="rect">
            <a:avLst/>
          </a:prstGeom>
        </p:spPr>
        <p:txBody>
          <a:bodyPr vert="horz" lIns="96662" tIns="48331" rIns="96662"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749" y="9119173"/>
            <a:ext cx="3170763" cy="480388"/>
          </a:xfrm>
          <a:prstGeom prst="rect">
            <a:avLst/>
          </a:prstGeom>
        </p:spPr>
        <p:txBody>
          <a:bodyPr vert="horz" lIns="96662" tIns="48331" rIns="96662" bIns="48331" rtlCol="0" anchor="b"/>
          <a:lstStyle>
            <a:lvl1pPr algn="r" fontAlgn="auto">
              <a:spcBef>
                <a:spcPts val="0"/>
              </a:spcBef>
              <a:spcAft>
                <a:spcPts val="0"/>
              </a:spcAft>
              <a:defRPr sz="1300">
                <a:latin typeface="+mn-lt"/>
                <a:cs typeface="+mn-cs"/>
              </a:defRPr>
            </a:lvl1pPr>
          </a:lstStyle>
          <a:p>
            <a:pPr>
              <a:defRPr/>
            </a:pPr>
            <a:fld id="{5811220A-DADA-4D01-B973-C92BF870F80E}" type="slidenum">
              <a:rPr lang="en-US"/>
              <a:pPr>
                <a:defRPr/>
              </a:pPr>
              <a:t>‹#›</a:t>
            </a:fld>
            <a:endParaRPr lang="en-US"/>
          </a:p>
        </p:txBody>
      </p:sp>
    </p:spTree>
    <p:extLst>
      <p:ext uri="{BB962C8B-B14F-4D97-AF65-F5344CB8AC3E}">
        <p14:creationId xmlns:p14="http://schemas.microsoft.com/office/powerpoint/2010/main" val="261547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Remove bottom statistic from class slides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F52E0-B755-4873-BEBF-696BF06AAB4C}"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Google search for shark attacks provided hundreds of resources…falling plane parts search returned 9/11 facts and this retrievability bias example only</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06C22-8850-4F0F-9E25-B3C4769AD302}"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A54E27-607B-4E3C-A30D-1BAFF58C9557}"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1C438-19F1-4AB9-9E68-554D9016B3CC}"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3662363"/>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auto">
          <a:xfrm>
            <a:off x="0" y="6605588"/>
            <a:ext cx="9139238" cy="2778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0" y="3617913"/>
            <a:ext cx="9147175" cy="215900"/>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102" name="Rectangle 6"/>
          <p:cNvSpPr>
            <a:spLocks noGrp="1" noChangeArrowheads="1"/>
          </p:cNvSpPr>
          <p:nvPr>
            <p:ph type="ctrTitle"/>
          </p:nvPr>
        </p:nvSpPr>
        <p:spPr>
          <a:xfrm>
            <a:off x="468313" y="1773238"/>
            <a:ext cx="7989887" cy="1655762"/>
          </a:xfrm>
        </p:spPr>
        <p:txBody>
          <a:bodyPr/>
          <a:lstStyle>
            <a:lvl1pPr>
              <a:defRPr/>
            </a:lvl1pPr>
          </a:lstStyle>
          <a:p>
            <a:r>
              <a:rPr lang="en-US" dirty="0" smtClean="0"/>
              <a:t>Click to edit Master title style</a:t>
            </a:r>
            <a:endParaRPr lang="en-US" dirty="0"/>
          </a:p>
        </p:txBody>
      </p:sp>
      <p:sp>
        <p:nvSpPr>
          <p:cNvPr id="4103" name="Rectangle 7"/>
          <p:cNvSpPr>
            <a:spLocks noGrp="1" noChangeArrowheads="1"/>
          </p:cNvSpPr>
          <p:nvPr>
            <p:ph type="subTitle" idx="1"/>
          </p:nvPr>
        </p:nvSpPr>
        <p:spPr>
          <a:xfrm>
            <a:off x="468313" y="3886200"/>
            <a:ext cx="7304087" cy="1752600"/>
          </a:xfrm>
        </p:spPr>
        <p:txBody>
          <a:bodyPr/>
          <a:lstStyle>
            <a:lvl1pPr marL="0" indent="0">
              <a:buFontTx/>
              <a:buNone/>
              <a:defRPr/>
            </a:lvl1pPr>
          </a:lstStyle>
          <a:p>
            <a:r>
              <a:rPr lang="en-US" smtClean="0"/>
              <a:t>Click to edit Master subtitle style</a:t>
            </a:r>
            <a:endParaRPr lang="en-US"/>
          </a:p>
        </p:txBody>
      </p:sp>
      <p:sp>
        <p:nvSpPr>
          <p:cNvPr id="7" name="Rectangle 11"/>
          <p:cNvSpPr>
            <a:spLocks noGrp="1" noChangeArrowheads="1"/>
          </p:cNvSpPr>
          <p:nvPr>
            <p:ph type="dt" sz="half" idx="10"/>
          </p:nvPr>
        </p:nvSpPr>
        <p:spPr>
          <a:xfrm>
            <a:off x="457200" y="6605588"/>
            <a:ext cx="2133600" cy="279400"/>
          </a:xfrm>
        </p:spPr>
        <p:txBody>
          <a:bodyPr/>
          <a:lstStyle>
            <a:lvl1pPr>
              <a:defRPr/>
            </a:lvl1pPr>
          </a:lstStyle>
          <a:p>
            <a:pPr>
              <a:defRPr/>
            </a:pPr>
            <a:fld id="{640D6CB5-511F-487F-A11C-9F4575683550}" type="datetime1">
              <a:rPr lang="en-US"/>
              <a:pPr>
                <a:defRPr/>
              </a:pPr>
              <a:t>3/8/2013</a:t>
            </a:fld>
            <a:endParaRPr lang="en-US"/>
          </a:p>
        </p:txBody>
      </p:sp>
      <p:sp>
        <p:nvSpPr>
          <p:cNvPr id="8" name="Rectangle 12"/>
          <p:cNvSpPr>
            <a:spLocks noGrp="1" noChangeArrowheads="1"/>
          </p:cNvSpPr>
          <p:nvPr>
            <p:ph type="ftr" sz="quarter" idx="11"/>
          </p:nvPr>
        </p:nvSpPr>
        <p:spPr>
          <a:xfrm>
            <a:off x="3124200" y="6605588"/>
            <a:ext cx="2895600" cy="279400"/>
          </a:xfrm>
        </p:spPr>
        <p:txBody>
          <a:bodyPr/>
          <a:lstStyle>
            <a:lvl1pPr>
              <a:defRPr/>
            </a:lvl1pPr>
          </a:lstStyle>
          <a:p>
            <a:pPr>
              <a:defRPr/>
            </a:pPr>
            <a:endParaRPr lang="en-US"/>
          </a:p>
        </p:txBody>
      </p:sp>
      <p:sp>
        <p:nvSpPr>
          <p:cNvPr id="9" name="Rectangle 13"/>
          <p:cNvSpPr>
            <a:spLocks noGrp="1" noChangeArrowheads="1"/>
          </p:cNvSpPr>
          <p:nvPr>
            <p:ph type="sldNum" sz="quarter" idx="12"/>
          </p:nvPr>
        </p:nvSpPr>
        <p:spPr>
          <a:xfrm>
            <a:off x="6553200" y="6605588"/>
            <a:ext cx="2133600" cy="279400"/>
          </a:xfrm>
        </p:spPr>
        <p:txBody>
          <a:bodyPr/>
          <a:lstStyle>
            <a:lvl1pPr>
              <a:defRPr/>
            </a:lvl1pPr>
          </a:lstStyle>
          <a:p>
            <a:pPr>
              <a:defRPr/>
            </a:pPr>
            <a:fld id="{3B3AAC8B-0EA9-42FE-BD7D-9D710E1A116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65CE180C-38EC-424D-BCCA-E10E391830D4}" type="datetime1">
              <a:rPr lang="en-US"/>
              <a:pPr>
                <a:defRPr/>
              </a:pPr>
              <a:t>3/8/2013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FBB3481C-D6FB-4B5D-9A52-195844C17C61}" type="slidenum">
              <a:rPr lang="en-US"/>
              <a:pPr>
                <a:defRPr/>
              </a:pPr>
              <a:t>‹#›</a:t>
            </a:fld>
            <a:endParaRPr lang="en-US"/>
          </a:p>
        </p:txBody>
      </p:sp>
      <p:sp>
        <p:nvSpPr>
          <p:cNvPr id="8" name="Rectangle 6"/>
          <p:cNvSpPr>
            <a:spLocks noGrp="1" noChangeArrowheads="1"/>
          </p:cNvSpPr>
          <p:nvPr>
            <p:ph type="sldNum" sz="quarter" idx="14"/>
          </p:nvPr>
        </p:nvSpPr>
        <p:spPr/>
        <p:txBody>
          <a:bodyPr/>
          <a:lstStyle>
            <a:lvl1pPr>
              <a:defRPr/>
            </a:lvl1pPr>
          </a:lstStyle>
          <a:p>
            <a:pPr>
              <a:defRPr/>
            </a:pPr>
            <a:fld id="{0AC0A423-7D7F-4B66-B1FA-0404F46CF03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FEA4015-8D4D-48D8-8B31-9596E892D607}" type="datetime1">
              <a:rPr lang="en-US"/>
              <a:pPr>
                <a:defRPr/>
              </a:pPr>
              <a:t>3/8/2013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32AF32F8-6242-477E-93CA-2E49BB67A615}" type="slidenum">
              <a:rPr lang="en-US"/>
              <a:pPr>
                <a:defRPr/>
              </a:pPr>
              <a:t>‹#›</a:t>
            </a:fld>
            <a:endParaRPr lang="en-US"/>
          </a:p>
        </p:txBody>
      </p:sp>
      <p:sp>
        <p:nvSpPr>
          <p:cNvPr id="8" name="Rectangle 6"/>
          <p:cNvSpPr>
            <a:spLocks noGrp="1" noChangeArrowheads="1"/>
          </p:cNvSpPr>
          <p:nvPr>
            <p:ph type="sldNum" sz="quarter" idx="14"/>
          </p:nvPr>
        </p:nvSpPr>
        <p:spPr/>
        <p:txBody>
          <a:bodyPr/>
          <a:lstStyle>
            <a:lvl1pPr>
              <a:defRPr/>
            </a:lvl1pPr>
          </a:lstStyle>
          <a:p>
            <a:pPr>
              <a:defRPr/>
            </a:pPr>
            <a:fld id="{C3A70ED2-C46E-42D7-BD56-9F69B8EAEFC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4313"/>
            <a:ext cx="8291513" cy="4608512"/>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p:txBody>
          <a:bodyPr/>
          <a:lstStyle>
            <a:lvl1pPr>
              <a:defRPr/>
            </a:lvl1pPr>
          </a:lstStyle>
          <a:p>
            <a:pPr>
              <a:defRPr/>
            </a:pPr>
            <a:fld id="{698B02C3-B3D2-47DE-97B8-72E146A1D26B}" type="datetime1">
              <a:rPr lang="en-US"/>
              <a:pPr>
                <a:defRPr/>
              </a:pPr>
              <a:t>3/8/2013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0CF46B40-BFB3-40B1-B48A-542711300034}" type="slidenum">
              <a:rPr lang="en-US"/>
              <a:pPr>
                <a:defRPr/>
              </a:pPr>
              <a:t>‹#›</a:t>
            </a:fld>
            <a:endParaRPr lang="en-US"/>
          </a:p>
        </p:txBody>
      </p:sp>
      <p:sp>
        <p:nvSpPr>
          <p:cNvPr id="8" name="Rectangle 6"/>
          <p:cNvSpPr>
            <a:spLocks noGrp="1" noChangeArrowheads="1"/>
          </p:cNvSpPr>
          <p:nvPr>
            <p:ph type="sldNum" sz="quarter" idx="14"/>
          </p:nvPr>
        </p:nvSpPr>
        <p:spPr/>
        <p:txBody>
          <a:bodyPr/>
          <a:lstStyle>
            <a:lvl1pPr>
              <a:defRPr/>
            </a:lvl1pPr>
          </a:lstStyle>
          <a:p>
            <a:pPr>
              <a:defRPr/>
            </a:pPr>
            <a:fld id="{EEF333AD-63BF-4BF5-948E-A353FADA3007}"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84313"/>
            <a:ext cx="8291513" cy="4608512"/>
          </a:xfrm>
        </p:spPr>
        <p:txBody>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p:txBody>
          <a:bodyPr/>
          <a:lstStyle>
            <a:lvl1pPr>
              <a:defRPr/>
            </a:lvl1pPr>
          </a:lstStyle>
          <a:p>
            <a:pPr>
              <a:defRPr/>
            </a:pPr>
            <a:fld id="{52F366F6-42FA-4FC5-89FA-A6375D2E2988}" type="datetime1">
              <a:rPr lang="en-US"/>
              <a:pPr>
                <a:defRPr/>
              </a:pPr>
              <a:t>3/8/2013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48752F5E-BD46-45AF-B6B8-02D38B8DE773}" type="slidenum">
              <a:rPr lang="en-US"/>
              <a:pPr>
                <a:defRPr/>
              </a:pPr>
              <a:t>‹#›</a:t>
            </a:fld>
            <a:endParaRPr lang="en-US"/>
          </a:p>
        </p:txBody>
      </p:sp>
      <p:sp>
        <p:nvSpPr>
          <p:cNvPr id="8" name="Rectangle 6"/>
          <p:cNvSpPr>
            <a:spLocks noGrp="1" noChangeArrowheads="1"/>
          </p:cNvSpPr>
          <p:nvPr>
            <p:ph type="sldNum" sz="quarter" idx="14"/>
          </p:nvPr>
        </p:nvSpPr>
        <p:spPr/>
        <p:txBody>
          <a:bodyPr/>
          <a:lstStyle>
            <a:lvl1pPr>
              <a:defRPr/>
            </a:lvl1pPr>
          </a:lstStyle>
          <a:p>
            <a:pPr>
              <a:defRPr/>
            </a:pPr>
            <a:fld id="{20F23B06-AF7A-4BF9-A0FB-594A4B332A89}"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91513" cy="7207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4313"/>
            <a:ext cx="4068763"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3A6FEA9A-8C5E-4CD9-BF65-EC205604BE78}" type="datetime1">
              <a:rPr lang="en-US"/>
              <a:pPr>
                <a:defRPr/>
              </a:pPr>
              <a:t>3/8/2013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2A8410C6-862F-44B8-8D4F-57D13F82C842}" type="slidenum">
              <a:rPr lang="en-US"/>
              <a:pPr>
                <a:defRPr/>
              </a:pPr>
              <a:t>‹#›</a:t>
            </a:fld>
            <a:endParaRPr lang="en-US"/>
          </a:p>
        </p:txBody>
      </p:sp>
      <p:sp>
        <p:nvSpPr>
          <p:cNvPr id="9" name="Rectangle 6"/>
          <p:cNvSpPr>
            <a:spLocks noGrp="1" noChangeArrowheads="1"/>
          </p:cNvSpPr>
          <p:nvPr>
            <p:ph type="sldNum" sz="quarter" idx="14"/>
          </p:nvPr>
        </p:nvSpPr>
        <p:spPr/>
        <p:txBody>
          <a:bodyPr/>
          <a:lstStyle>
            <a:lvl1pPr>
              <a:defRPr/>
            </a:lvl1pPr>
          </a:lstStyle>
          <a:p>
            <a:pPr>
              <a:defRPr/>
            </a:pPr>
            <a:fld id="{6A02E152-FE95-4D31-9413-EE4B6F03636C}"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9367940F-62F5-4590-8728-2F82F94E45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78600"/>
            <a:ext cx="2133600" cy="279400"/>
          </a:xfrm>
        </p:spPr>
        <p:txBody>
          <a:bodyPr/>
          <a:lstStyle>
            <a:lvl1pPr>
              <a:defRPr/>
            </a:lvl1pPr>
          </a:lstStyle>
          <a:p>
            <a:pPr>
              <a:defRPr/>
            </a:pPr>
            <a:fld id="{65F08CE3-18B8-4444-A3E0-65E4EDC9DD5B}" type="datetime1">
              <a:rPr lang="en-US"/>
              <a:pPr>
                <a:defRPr/>
              </a:pPr>
              <a:t>3/8/2013</a:t>
            </a:fld>
            <a:endParaRPr lang="en-US"/>
          </a:p>
        </p:txBody>
      </p:sp>
      <p:sp>
        <p:nvSpPr>
          <p:cNvPr id="5" name="Footer Placeholder 4"/>
          <p:cNvSpPr>
            <a:spLocks noGrp="1"/>
          </p:cNvSpPr>
          <p:nvPr>
            <p:ph type="ftr" sz="quarter" idx="11"/>
          </p:nvPr>
        </p:nvSpPr>
        <p:spPr>
          <a:xfrm>
            <a:off x="3124200" y="6578600"/>
            <a:ext cx="2895600" cy="2794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578600"/>
            <a:ext cx="2133600" cy="279400"/>
          </a:xfrm>
        </p:spPr>
        <p:txBody>
          <a:bodyPr/>
          <a:lstStyle>
            <a:lvl1pPr>
              <a:defRPr/>
            </a:lvl1pPr>
          </a:lstStyle>
          <a:p>
            <a:pPr>
              <a:defRPr/>
            </a:pPr>
            <a:fld id="{2FD17A76-746A-445B-9EE4-4C43F5A98F3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5ADAA1A2-354A-4C2C-AC50-989280061616}" type="datetime1">
              <a:rPr lang="en-US"/>
              <a:pPr>
                <a:defRPr/>
              </a:pPr>
              <a:t>3/8/2013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F13C2BBB-0407-4875-9CE0-28E9EAB1BFF8}" type="slidenum">
              <a:rPr lang="en-US"/>
              <a:pPr>
                <a:defRPr/>
              </a:pPr>
              <a:t>‹#›</a:t>
            </a:fld>
            <a:endParaRPr lang="en-US"/>
          </a:p>
        </p:txBody>
      </p:sp>
      <p:sp>
        <p:nvSpPr>
          <p:cNvPr id="8" name="Rectangle 6"/>
          <p:cNvSpPr>
            <a:spLocks noGrp="1" noChangeArrowheads="1"/>
          </p:cNvSpPr>
          <p:nvPr>
            <p:ph type="sldNum" sz="quarter" idx="14"/>
          </p:nvPr>
        </p:nvSpPr>
        <p:spPr/>
        <p:txBody>
          <a:bodyPr/>
          <a:lstStyle>
            <a:lvl1pPr>
              <a:defRPr/>
            </a:lvl1pPr>
          </a:lstStyle>
          <a:p>
            <a:pPr>
              <a:defRPr/>
            </a:pPr>
            <a:fld id="{9B28F7CC-BB19-433B-B073-064D2539BFE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D5598D3-6400-4C74-9D9C-F1BDD97FFF9C}" type="datetime1">
              <a:rPr lang="en-US"/>
              <a:pPr>
                <a:defRPr/>
              </a:pPr>
              <a:t>3/8/2013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0DB89635-1D36-44C1-B442-381D491FE7E0}" type="slidenum">
              <a:rPr lang="en-US"/>
              <a:pPr>
                <a:defRPr/>
              </a:pPr>
              <a:t>‹#›</a:t>
            </a:fld>
            <a:endParaRPr lang="en-US"/>
          </a:p>
        </p:txBody>
      </p:sp>
      <p:sp>
        <p:nvSpPr>
          <p:cNvPr id="9" name="Rectangle 6"/>
          <p:cNvSpPr>
            <a:spLocks noGrp="1" noChangeArrowheads="1"/>
          </p:cNvSpPr>
          <p:nvPr>
            <p:ph type="sldNum" sz="quarter" idx="14"/>
          </p:nvPr>
        </p:nvSpPr>
        <p:spPr/>
        <p:txBody>
          <a:bodyPr/>
          <a:lstStyle>
            <a:lvl1pPr>
              <a:defRPr/>
            </a:lvl1pPr>
          </a:lstStyle>
          <a:p>
            <a:pPr>
              <a:defRPr/>
            </a:pPr>
            <a:fld id="{C0FB4290-D6AE-466A-8153-D138ADF4E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573C3AB-FBD1-4DCD-80CF-49AFB6BB3DA1}" type="datetime1">
              <a:rPr lang="en-US"/>
              <a:pPr>
                <a:defRPr/>
              </a:pPr>
              <a:t>3/8/2013</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5"/>
          <p:cNvSpPr>
            <a:spLocks noGrp="1" noChangeArrowheads="1"/>
          </p:cNvSpPr>
          <p:nvPr>
            <p:ph type="ftr" sz="quarter" idx="12"/>
          </p:nvPr>
        </p:nvSpPr>
        <p:spPr/>
        <p:txBody>
          <a:bodyPr/>
          <a:lstStyle>
            <a:lvl1pPr>
              <a:defRPr/>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FBDABF6F-7F67-44FA-A8E5-AACB17074DD2}" type="slidenum">
              <a:rPr lang="en-US"/>
              <a:pPr>
                <a:defRPr/>
              </a:pPr>
              <a:t>‹#›</a:t>
            </a:fld>
            <a:endParaRPr lang="en-US"/>
          </a:p>
        </p:txBody>
      </p:sp>
      <p:sp>
        <p:nvSpPr>
          <p:cNvPr id="11" name="Rectangle 6"/>
          <p:cNvSpPr>
            <a:spLocks noGrp="1" noChangeArrowheads="1"/>
          </p:cNvSpPr>
          <p:nvPr>
            <p:ph type="sldNum" sz="quarter" idx="14"/>
          </p:nvPr>
        </p:nvSpPr>
        <p:spPr/>
        <p:txBody>
          <a:bodyPr/>
          <a:lstStyle>
            <a:lvl1pPr>
              <a:defRPr/>
            </a:lvl1pPr>
          </a:lstStyle>
          <a:p>
            <a:pPr>
              <a:defRPr/>
            </a:pPr>
            <a:fld id="{7E7584E5-24FF-4DA6-900D-E9EA4A0E986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C9C07BDB-DEA0-494D-816A-ACAB251494C2}" type="datetime1">
              <a:rPr lang="en-US"/>
              <a:pPr>
                <a:defRPr/>
              </a:pPr>
              <a:t>3/8/2013</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6"/>
          <p:cNvSpPr>
            <a:spLocks noGrp="1" noChangeArrowheads="1"/>
          </p:cNvSpPr>
          <p:nvPr>
            <p:ph type="sldNum" sz="quarter" idx="13"/>
          </p:nvPr>
        </p:nvSpPr>
        <p:spPr/>
        <p:txBody>
          <a:bodyPr/>
          <a:lstStyle>
            <a:lvl1pPr>
              <a:defRPr/>
            </a:lvl1pPr>
          </a:lstStyle>
          <a:p>
            <a:pPr>
              <a:defRPr/>
            </a:pPr>
            <a:fld id="{902DE2AB-40B1-4CB3-B57D-57011F24EAA4}" type="slidenum">
              <a:rPr lang="en-US"/>
              <a:pPr>
                <a:defRPr/>
              </a:pPr>
              <a:t>‹#›</a:t>
            </a:fld>
            <a:endParaRPr lang="en-US"/>
          </a:p>
        </p:txBody>
      </p:sp>
      <p:sp>
        <p:nvSpPr>
          <p:cNvPr id="7" name="Rectangle 6"/>
          <p:cNvSpPr>
            <a:spLocks noGrp="1" noChangeArrowheads="1"/>
          </p:cNvSpPr>
          <p:nvPr>
            <p:ph type="sldNum" sz="quarter" idx="14"/>
          </p:nvPr>
        </p:nvSpPr>
        <p:spPr/>
        <p:txBody>
          <a:bodyPr/>
          <a:lstStyle>
            <a:lvl1pPr>
              <a:defRPr/>
            </a:lvl1pPr>
          </a:lstStyle>
          <a:p>
            <a:pPr>
              <a:defRPr/>
            </a:pPr>
            <a:fld id="{BF1926FE-FE32-4420-BF64-6B2B352B498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529D93F-23C1-40D2-A378-7E657BDCFFFE}" type="datetime1">
              <a:rPr lang="en-US"/>
              <a:pPr>
                <a:defRPr/>
              </a:pPr>
              <a:t>3/8/2013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5"/>
          <p:cNvSpPr>
            <a:spLocks noGrp="1" noChangeArrowheads="1"/>
          </p:cNvSpPr>
          <p:nvPr>
            <p:ph type="ftr" sz="quarter" idx="12"/>
          </p:nvPr>
        </p:nvSpPr>
        <p:spPr/>
        <p:txBody>
          <a:bodyPr/>
          <a:lstStyle>
            <a:lvl1pPr>
              <a:defRPr/>
            </a:lvl1pPr>
          </a:lstStyle>
          <a:p>
            <a:pPr>
              <a:defRPr/>
            </a:pPr>
            <a:endParaRPr lang="en-US"/>
          </a:p>
        </p:txBody>
      </p:sp>
      <p:sp>
        <p:nvSpPr>
          <p:cNvPr id="5" name="Rectangle 6"/>
          <p:cNvSpPr>
            <a:spLocks noGrp="1" noChangeArrowheads="1"/>
          </p:cNvSpPr>
          <p:nvPr>
            <p:ph type="sldNum" sz="quarter" idx="13"/>
          </p:nvPr>
        </p:nvSpPr>
        <p:spPr/>
        <p:txBody>
          <a:bodyPr/>
          <a:lstStyle>
            <a:lvl1pPr>
              <a:defRPr/>
            </a:lvl1pPr>
          </a:lstStyle>
          <a:p>
            <a:pPr>
              <a:defRPr/>
            </a:pPr>
            <a:fld id="{A9397D12-149B-4E4D-B10E-E4AB3A421A07}" type="slidenum">
              <a:rPr lang="en-US"/>
              <a:pPr>
                <a:defRPr/>
              </a:pPr>
              <a:t>‹#›</a:t>
            </a:fld>
            <a:endParaRPr lang="en-US"/>
          </a:p>
        </p:txBody>
      </p:sp>
      <p:sp>
        <p:nvSpPr>
          <p:cNvPr id="6" name="Rectangle 6"/>
          <p:cNvSpPr>
            <a:spLocks noGrp="1" noChangeArrowheads="1"/>
          </p:cNvSpPr>
          <p:nvPr>
            <p:ph type="sldNum" sz="quarter" idx="14"/>
          </p:nvPr>
        </p:nvSpPr>
        <p:spPr/>
        <p:txBody>
          <a:bodyPr/>
          <a:lstStyle>
            <a:lvl1pPr>
              <a:defRPr/>
            </a:lvl1pPr>
          </a:lstStyle>
          <a:p>
            <a:pPr>
              <a:defRPr/>
            </a:pPr>
            <a:fld id="{07DF5E2B-F4A8-45A6-B97E-7CF7268A960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F65E38F4-D739-4201-AE2A-65896A944A83}" type="datetime1">
              <a:rPr lang="en-US"/>
              <a:pPr>
                <a:defRPr/>
              </a:pPr>
              <a:t>3/8/2013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308881EB-67BC-4A0C-B02A-FDAD1EAEE1EB}" type="slidenum">
              <a:rPr lang="en-US"/>
              <a:pPr>
                <a:defRPr/>
              </a:pPr>
              <a:t>‹#›</a:t>
            </a:fld>
            <a:endParaRPr lang="en-US"/>
          </a:p>
        </p:txBody>
      </p:sp>
      <p:sp>
        <p:nvSpPr>
          <p:cNvPr id="9" name="Rectangle 6"/>
          <p:cNvSpPr>
            <a:spLocks noGrp="1" noChangeArrowheads="1"/>
          </p:cNvSpPr>
          <p:nvPr>
            <p:ph type="sldNum" sz="quarter" idx="14"/>
          </p:nvPr>
        </p:nvSpPr>
        <p:spPr/>
        <p:txBody>
          <a:bodyPr/>
          <a:lstStyle>
            <a:lvl1pPr>
              <a:defRPr/>
            </a:lvl1pPr>
          </a:lstStyle>
          <a:p>
            <a:pPr>
              <a:defRPr/>
            </a:pPr>
            <a:fld id="{3D5C6111-04C8-45D7-85FB-66BB4DCEC01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99F5880-51B8-4A63-BD1A-510D12948BC1}" type="datetime1">
              <a:rPr lang="en-US"/>
              <a:pPr>
                <a:defRPr/>
              </a:pPr>
              <a:t>3/8/2013</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CFA653CC-94FE-4D36-9146-67CD2150E795}" type="slidenum">
              <a:rPr lang="en-US"/>
              <a:pPr>
                <a:defRPr/>
              </a:pPr>
              <a:t>‹#›</a:t>
            </a:fld>
            <a:endParaRPr lang="en-US"/>
          </a:p>
        </p:txBody>
      </p:sp>
      <p:sp>
        <p:nvSpPr>
          <p:cNvPr id="9" name="Rectangle 6"/>
          <p:cNvSpPr>
            <a:spLocks noGrp="1" noChangeArrowheads="1"/>
          </p:cNvSpPr>
          <p:nvPr>
            <p:ph type="sldNum" sz="quarter" idx="14"/>
          </p:nvPr>
        </p:nvSpPr>
        <p:spPr/>
        <p:txBody>
          <a:bodyPr/>
          <a:lstStyle>
            <a:lvl1pPr>
              <a:defRPr/>
            </a:lvl1pPr>
          </a:lstStyle>
          <a:p>
            <a:pPr>
              <a:defRPr/>
            </a:pPr>
            <a:fld id="{FE2F495F-CFC9-4641-A7DC-A65BD73DBA2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3175" y="0"/>
            <a:ext cx="9144000" cy="1196975"/>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3" name="Rectangle 9"/>
          <p:cNvSpPr>
            <a:spLocks noChangeArrowheads="1"/>
          </p:cNvSpPr>
          <p:nvPr/>
        </p:nvSpPr>
        <p:spPr bwMode="auto">
          <a:xfrm>
            <a:off x="0" y="6308725"/>
            <a:ext cx="9139238" cy="277813"/>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34" name="Rectangle 10"/>
          <p:cNvSpPr>
            <a:spLocks noChangeArrowheads="1"/>
          </p:cNvSpPr>
          <p:nvPr/>
        </p:nvSpPr>
        <p:spPr bwMode="auto">
          <a:xfrm>
            <a:off x="-3175" y="1089025"/>
            <a:ext cx="9147175" cy="215900"/>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077" name="Rectangle 2"/>
          <p:cNvSpPr>
            <a:spLocks noGrp="1" noChangeArrowheads="1"/>
          </p:cNvSpPr>
          <p:nvPr>
            <p:ph type="title"/>
          </p:nvPr>
        </p:nvSpPr>
        <p:spPr bwMode="auto">
          <a:xfrm>
            <a:off x="457200" y="260350"/>
            <a:ext cx="8291513"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3"/>
          <p:cNvSpPr>
            <a:spLocks noGrp="1" noChangeArrowheads="1"/>
          </p:cNvSpPr>
          <p:nvPr>
            <p:ph type="body" idx="1"/>
          </p:nvPr>
        </p:nvSpPr>
        <p:spPr bwMode="auto">
          <a:xfrm>
            <a:off x="457200" y="1484313"/>
            <a:ext cx="8291513"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25914B8A-6DB1-4B10-AE8F-9AB82554127C}" type="datetime1">
              <a:rPr lang="en-US"/>
              <a:pPr>
                <a:defRPr/>
              </a:pPr>
              <a:t>3/8/2013</a:t>
            </a:fld>
            <a:endParaRPr lang="en-US"/>
          </a:p>
        </p:txBody>
      </p:sp>
      <p:sp>
        <p:nvSpPr>
          <p:cNvPr id="2" name="Rectangle 5"/>
          <p:cNvSpPr>
            <a:spLocks noGrp="1" noChangeArrowheads="1"/>
          </p:cNvSpPr>
          <p:nvPr>
            <p:ph type="ftr" sz="quarter" idx="3"/>
          </p:nvPr>
        </p:nvSpPr>
        <p:spPr bwMode="auto">
          <a:xfrm>
            <a:off x="3124200" y="6308725"/>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3" name="Rectangle 5"/>
          <p:cNvSpPr>
            <a:spLocks noGrp="1" noChangeArrowheads="1"/>
          </p:cNvSpPr>
          <p:nvPr>
            <p:ph type="ftr" sz="quarter" idx="3"/>
          </p:nvPr>
        </p:nvSpPr>
        <p:spPr bwMode="auto">
          <a:xfrm>
            <a:off x="3124200" y="6308725"/>
            <a:ext cx="28956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4" name="Rectangle 6"/>
          <p:cNvSpPr>
            <a:spLocks noGrp="1" noChangeArrowheads="1"/>
          </p:cNvSpPr>
          <p:nvPr>
            <p:ph type="sldNum" sz="quarter" idx="4"/>
          </p:nvPr>
        </p:nvSpPr>
        <p:spPr bwMode="auto">
          <a:xfrm>
            <a:off x="6553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DB6A4279-BF56-4252-A187-162D00F79493}" type="slidenum">
              <a:rPr lang="en-US"/>
              <a:pPr>
                <a:defRPr/>
              </a:pPr>
              <a:t>‹#›</a:t>
            </a:fld>
            <a:endParaRPr lang="en-US"/>
          </a:p>
        </p:txBody>
      </p:sp>
      <p:sp>
        <p:nvSpPr>
          <p:cNvPr id="5" name="Rectangle 6"/>
          <p:cNvSpPr>
            <a:spLocks noGrp="1" noChangeArrowheads="1"/>
          </p:cNvSpPr>
          <p:nvPr>
            <p:ph type="sldNum" sz="quarter" idx="4"/>
          </p:nvPr>
        </p:nvSpPr>
        <p:spPr bwMode="auto">
          <a:xfrm>
            <a:off x="6553200" y="6308725"/>
            <a:ext cx="21336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2E1D316-79F4-4387-A50E-2D7D6D18829E}" type="slidenum">
              <a:rPr lang="en-US"/>
              <a:pPr>
                <a:defRPr/>
              </a:pPr>
              <a:t>‹#›</a:t>
            </a:fld>
            <a:endParaRPr lang="en-US"/>
          </a:p>
        </p:txBody>
      </p:sp>
      <p:sp>
        <p:nvSpPr>
          <p:cNvPr id="1035" name="Rectangle 11"/>
          <p:cNvSpPr>
            <a:spLocks noChangeArrowheads="1"/>
          </p:cNvSpPr>
          <p:nvPr/>
        </p:nvSpPr>
        <p:spPr bwMode="auto">
          <a:xfrm>
            <a:off x="0" y="6605588"/>
            <a:ext cx="9139238" cy="2778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cs typeface="Arial" charset="0"/>
        </a:defRPr>
      </a:lvl2pPr>
      <a:lvl3pPr algn="l" rtl="0" eaLnBrk="0" fontAlgn="base" hangingPunct="0">
        <a:spcBef>
          <a:spcPct val="0"/>
        </a:spcBef>
        <a:spcAft>
          <a:spcPct val="0"/>
        </a:spcAft>
        <a:defRPr sz="4400">
          <a:solidFill>
            <a:schemeClr val="tx2"/>
          </a:solidFill>
          <a:latin typeface="Calibri" pitchFamily="34" charset="0"/>
          <a:cs typeface="Arial" charset="0"/>
        </a:defRPr>
      </a:lvl3pPr>
      <a:lvl4pPr algn="l" rtl="0" eaLnBrk="0" fontAlgn="base" hangingPunct="0">
        <a:spcBef>
          <a:spcPct val="0"/>
        </a:spcBef>
        <a:spcAft>
          <a:spcPct val="0"/>
        </a:spcAft>
        <a:defRPr sz="4400">
          <a:solidFill>
            <a:schemeClr val="tx2"/>
          </a:solidFill>
          <a:latin typeface="Calibri" pitchFamily="34" charset="0"/>
          <a:cs typeface="Arial" charset="0"/>
        </a:defRPr>
      </a:lvl4pPr>
      <a:lvl5pPr algn="l" rtl="0" eaLnBrk="0" fontAlgn="base" hangingPunct="0">
        <a:spcBef>
          <a:spcPct val="0"/>
        </a:spcBef>
        <a:spcAft>
          <a:spcPct val="0"/>
        </a:spcAft>
        <a:defRPr sz="4400">
          <a:solidFill>
            <a:schemeClr val="tx2"/>
          </a:solidFill>
          <a:latin typeface="Calibri" pitchFamily="34"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oleObject" Target="../embeddings/Microsoft_Excel_97-2003_Worksheet2.xls"/></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en/1/11/Rwheel.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smtClean="0"/>
              <a:t>Psychology and Personal Finance</a:t>
            </a:r>
            <a:endParaRPr lang="en-US" dirty="0" smtClean="0"/>
          </a:p>
        </p:txBody>
      </p:sp>
      <p:sp>
        <p:nvSpPr>
          <p:cNvPr id="19459" name="Subtitle 2"/>
          <p:cNvSpPr>
            <a:spLocks noGrp="1"/>
          </p:cNvSpPr>
          <p:nvPr>
            <p:ph type="subTitle" idx="1"/>
          </p:nvPr>
        </p:nvSpPr>
        <p:spPr/>
        <p:txBody>
          <a:bodyPr/>
          <a:lstStyle/>
          <a:p>
            <a:pPr eaLnBrk="1" hangingPunct="1"/>
            <a:r>
              <a:rPr lang="en-US" dirty="0" smtClean="0"/>
              <a:t>Heuristics </a:t>
            </a:r>
            <a:r>
              <a:rPr lang="en-US" dirty="0" smtClean="0"/>
              <a:t>and Biases</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t>Representativeness Heuristic</a:t>
            </a:r>
          </a:p>
        </p:txBody>
      </p:sp>
      <p:sp>
        <p:nvSpPr>
          <p:cNvPr id="28675" name="Content Placeholder 2"/>
          <p:cNvSpPr>
            <a:spLocks noGrp="1"/>
          </p:cNvSpPr>
          <p:nvPr>
            <p:ph idx="4294967295"/>
          </p:nvPr>
        </p:nvSpPr>
        <p:spPr/>
        <p:txBody>
          <a:bodyPr/>
          <a:lstStyle/>
          <a:p>
            <a:pPr eaLnBrk="1" hangingPunct="1"/>
            <a:r>
              <a:rPr lang="en-US" smtClean="0"/>
              <a:t>Representativeness Heuristic </a:t>
            </a:r>
          </a:p>
          <a:p>
            <a:pPr lvl="1" eaLnBrk="1" hangingPunct="1"/>
            <a:r>
              <a:rPr lang="en-US" smtClean="0"/>
              <a:t>Belief that even small samples should be representative of the population</a:t>
            </a:r>
          </a:p>
          <a:p>
            <a:pPr lvl="1" eaLnBrk="1" hangingPunct="1"/>
            <a:r>
              <a:rPr lang="en-US" smtClean="0"/>
              <a:t>People also think that the recent past is indicative of the future</a:t>
            </a:r>
          </a:p>
          <a:p>
            <a:pPr lvl="1" eaLnBrk="1" hangingPunct="1"/>
            <a:endParaRPr lang="en-US" smtClean="0"/>
          </a:p>
          <a:p>
            <a:pPr eaLnBrk="1" hangingPunct="1"/>
            <a:r>
              <a:rPr lang="en-US" smtClean="0"/>
              <a:t>The Gambler’s Fallacy says:</a:t>
            </a:r>
          </a:p>
          <a:p>
            <a:pPr lvl="1" eaLnBrk="1" hangingPunct="1"/>
            <a:r>
              <a:rPr lang="en-US" smtClean="0"/>
              <a:t>5 “reds” in a row in a fair game…black is due!</a:t>
            </a:r>
          </a:p>
        </p:txBody>
      </p:sp>
      <p:sp>
        <p:nvSpPr>
          <p:cNvPr id="3174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208B98D2-3B2B-4CE0-A396-6D0963B7EB74}" type="slidenum">
              <a:rPr lang="en-US" sz="1400">
                <a:latin typeface="+mn-lt"/>
              </a:rPr>
              <a:pPr algn="r">
                <a:defRPr/>
              </a:pPr>
              <a:t>10</a:t>
            </a:fld>
            <a:endParaRPr lang="en-US" sz="1400">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t>What We’ve Learned (So Far)</a:t>
            </a:r>
          </a:p>
        </p:txBody>
      </p:sp>
      <p:sp>
        <p:nvSpPr>
          <p:cNvPr id="29699"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p>
          <a:p>
            <a:pPr lvl="2" eaLnBrk="1" hangingPunct="1"/>
            <a:r>
              <a:rPr lang="en-US" sz="2800" smtClean="0"/>
              <a:t>Gambler’s Fallacy:  5 “reds” in a row in a fair game…black is due!</a:t>
            </a:r>
          </a:p>
          <a:p>
            <a:pPr lvl="2" eaLnBrk="1" hangingPunct="1"/>
            <a:endParaRPr lang="en-US" sz="2800" smtClean="0"/>
          </a:p>
          <a:p>
            <a:pPr lvl="1" eaLnBrk="1" hangingPunct="1"/>
            <a:endParaRPr lang="en-US" smtClean="0"/>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BEA4223D-A976-4DAE-8ED3-920916B9725F}" type="slidenum">
              <a:rPr lang="en-US" sz="1400">
                <a:latin typeface="+mn-lt"/>
              </a:rPr>
              <a:pPr algn="r">
                <a:defRPr/>
              </a:pPr>
              <a:t>11</a:t>
            </a:fld>
            <a:endParaRPr lang="en-US" sz="1400">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Question:  What Will Google’s Price Be In The Future?</a:t>
            </a:r>
          </a:p>
        </p:txBody>
      </p:sp>
      <p:sp>
        <p:nvSpPr>
          <p:cNvPr id="30723" name="Slide Number Placeholder 3"/>
          <p:cNvSpPr>
            <a:spLocks noGrp="1"/>
          </p:cNvSpPr>
          <p:nvPr>
            <p:ph type="sldNum" sz="quarter" idx="12"/>
          </p:nvPr>
        </p:nvSpPr>
        <p:spPr/>
        <p:txBody>
          <a:bodyPr/>
          <a:lstStyle/>
          <a:p>
            <a:pPr fontAlgn="base">
              <a:spcBef>
                <a:spcPct val="0"/>
              </a:spcBef>
              <a:spcAft>
                <a:spcPct val="0"/>
              </a:spcAft>
              <a:defRPr/>
            </a:pPr>
            <a:fld id="{31666046-0035-4FCE-AC78-369283315222}" type="slidenum">
              <a:rPr lang="en-US">
                <a:cs typeface="Arial" charset="0"/>
              </a:rPr>
              <a:pPr fontAlgn="base">
                <a:spcBef>
                  <a:spcPct val="0"/>
                </a:spcBef>
                <a:spcAft>
                  <a:spcPct val="0"/>
                </a:spcAft>
                <a:defRPr/>
              </a:pPr>
              <a:t>12</a:t>
            </a:fld>
            <a:endParaRPr lang="en-US">
              <a:cs typeface="Arial" charset="0"/>
            </a:endParaRPr>
          </a:p>
        </p:txBody>
      </p:sp>
      <p:sp>
        <p:nvSpPr>
          <p:cNvPr id="30724" name="Text Box 4"/>
          <p:cNvSpPr txBox="1">
            <a:spLocks noChangeArrowheads="1"/>
          </p:cNvSpPr>
          <p:nvPr/>
        </p:nvSpPr>
        <p:spPr bwMode="auto">
          <a:xfrm>
            <a:off x="304800" y="6172200"/>
            <a:ext cx="1293813" cy="457200"/>
          </a:xfrm>
          <a:prstGeom prst="rect">
            <a:avLst/>
          </a:prstGeom>
          <a:noFill/>
          <a:ln w="9525">
            <a:noFill/>
            <a:miter lim="800000"/>
            <a:headEnd/>
            <a:tailEnd/>
          </a:ln>
        </p:spPr>
        <p:txBody>
          <a:bodyPr wrap="none" anchor="b"/>
          <a:lstStyle/>
          <a:p>
            <a:r>
              <a:rPr lang="en-US" sz="1400">
                <a:latin typeface="Calibri" pitchFamily="34" charset="0"/>
              </a:rPr>
              <a:t>Source: www.morningstar.com</a:t>
            </a:r>
          </a:p>
        </p:txBody>
      </p:sp>
      <p:graphicFrame>
        <p:nvGraphicFramePr>
          <p:cNvPr id="68" name="Chart 67"/>
          <p:cNvGraphicFramePr/>
          <p:nvPr/>
        </p:nvGraphicFramePr>
        <p:xfrm>
          <a:off x="914400" y="1600200"/>
          <a:ext cx="73152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t>What We’ve Learned (So Far)</a:t>
            </a:r>
          </a:p>
        </p:txBody>
      </p:sp>
      <p:sp>
        <p:nvSpPr>
          <p:cNvPr id="31747"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p>
          <a:p>
            <a:pPr lvl="2" eaLnBrk="1" hangingPunct="1"/>
            <a:r>
              <a:rPr lang="en-US" sz="2800" smtClean="0"/>
              <a:t>Gambler’s Fallacy</a:t>
            </a:r>
          </a:p>
          <a:p>
            <a:pPr lvl="2" eaLnBrk="1" hangingPunct="1"/>
            <a:r>
              <a:rPr lang="en-US" sz="2800" smtClean="0"/>
              <a:t>Excessive Extrapolation: 3 years of increases…it’s bound to increase again!</a:t>
            </a:r>
          </a:p>
          <a:p>
            <a:pPr lvl="1" eaLnBrk="1" hangingPunct="1"/>
            <a:endParaRPr lang="en-US" smtClean="0"/>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45B7F7B7-4C6D-45BF-9AC6-47A4E9C254B0}" type="slidenum">
              <a:rPr lang="en-US" sz="1400">
                <a:latin typeface="+mn-lt"/>
              </a:rPr>
              <a:pPr algn="r">
                <a:defRPr/>
              </a:pPr>
              <a:t>13</a:t>
            </a:fld>
            <a:endParaRPr lang="en-US" sz="140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Do You Believe…</a:t>
            </a:r>
          </a:p>
        </p:txBody>
      </p:sp>
      <p:sp>
        <p:nvSpPr>
          <p:cNvPr id="2" name="Slide Number Placeholder 3"/>
          <p:cNvSpPr>
            <a:spLocks noGrp="1"/>
          </p:cNvSpPr>
          <p:nvPr>
            <p:ph type="sldNum" sz="quarter" idx="12"/>
          </p:nvPr>
        </p:nvSpPr>
        <p:spPr/>
        <p:txBody>
          <a:bodyPr/>
          <a:lstStyle/>
          <a:p>
            <a:pPr fontAlgn="base">
              <a:spcBef>
                <a:spcPct val="0"/>
              </a:spcBef>
              <a:spcAft>
                <a:spcPct val="0"/>
              </a:spcAft>
              <a:defRPr/>
            </a:pPr>
            <a:fld id="{2DBF3F46-FC90-4D29-8676-791B086E1922}" type="slidenum">
              <a:rPr lang="en-US">
                <a:cs typeface="Arial" charset="0"/>
              </a:rPr>
              <a:pPr fontAlgn="base">
                <a:spcBef>
                  <a:spcPct val="0"/>
                </a:spcBef>
                <a:spcAft>
                  <a:spcPct val="0"/>
                </a:spcAft>
                <a:defRPr/>
              </a:pPr>
              <a:t>14</a:t>
            </a:fld>
            <a:endParaRPr lang="en-US">
              <a:cs typeface="Arial" charset="0"/>
            </a:endParaRPr>
          </a:p>
        </p:txBody>
      </p:sp>
      <p:sp>
        <p:nvSpPr>
          <p:cNvPr id="6" name="Right Arrow 5"/>
          <p:cNvSpPr/>
          <p:nvPr/>
        </p:nvSpPr>
        <p:spPr>
          <a:xfrm>
            <a:off x="3048000" y="1981200"/>
            <a:ext cx="190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p:nvSpPr>
        <p:spPr bwMode="auto">
          <a:xfrm>
            <a:off x="5172075" y="1905000"/>
            <a:ext cx="3971925" cy="1077913"/>
          </a:xfrm>
          <a:prstGeom prst="rect">
            <a:avLst/>
          </a:prstGeom>
          <a:noFill/>
          <a:ln w="9525">
            <a:noFill/>
            <a:miter lim="800000"/>
            <a:headEnd/>
            <a:tailEnd/>
          </a:ln>
        </p:spPr>
        <p:txBody>
          <a:bodyPr>
            <a:spAutoFit/>
          </a:bodyPr>
          <a:lstStyle/>
          <a:p>
            <a:pPr algn="ctr"/>
            <a:r>
              <a:rPr lang="en-US" sz="3200">
                <a:latin typeface="Calibri" pitchFamily="34" charset="0"/>
              </a:rPr>
              <a:t>This is a Future Tennis Prodigy?</a:t>
            </a:r>
          </a:p>
        </p:txBody>
      </p:sp>
      <p:sp>
        <p:nvSpPr>
          <p:cNvPr id="9" name="TextBox 8"/>
          <p:cNvSpPr txBox="1">
            <a:spLocks noChangeArrowheads="1"/>
          </p:cNvSpPr>
          <p:nvPr/>
        </p:nvSpPr>
        <p:spPr bwMode="auto">
          <a:xfrm>
            <a:off x="762000" y="4648200"/>
            <a:ext cx="2768600" cy="1077913"/>
          </a:xfrm>
          <a:prstGeom prst="rect">
            <a:avLst/>
          </a:prstGeom>
          <a:noFill/>
          <a:ln w="9525">
            <a:noFill/>
            <a:miter lim="800000"/>
            <a:headEnd/>
            <a:tailEnd/>
          </a:ln>
        </p:spPr>
        <p:txBody>
          <a:bodyPr wrap="none">
            <a:spAutoFit/>
          </a:bodyPr>
          <a:lstStyle/>
          <a:p>
            <a:pPr algn="ctr"/>
            <a:r>
              <a:rPr lang="en-US" sz="3200">
                <a:latin typeface="Calibri" pitchFamily="34" charset="0"/>
              </a:rPr>
              <a:t>There is a</a:t>
            </a:r>
          </a:p>
          <a:p>
            <a:pPr algn="ctr"/>
            <a:r>
              <a:rPr lang="en-US" sz="3200">
                <a:latin typeface="Calibri" pitchFamily="34" charset="0"/>
              </a:rPr>
              <a:t>SI Cover “Jinx”?</a:t>
            </a:r>
          </a:p>
        </p:txBody>
      </p:sp>
      <p:sp>
        <p:nvSpPr>
          <p:cNvPr id="10" name="Right Arrow 9"/>
          <p:cNvSpPr/>
          <p:nvPr/>
        </p:nvSpPr>
        <p:spPr>
          <a:xfrm rot="10800000">
            <a:off x="3810000" y="4648200"/>
            <a:ext cx="190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0" name="Picture 2" descr="http://antaki.ca/tennis/tennispics/agassi_graf_nvag102.jpg"/>
          <p:cNvPicPr>
            <a:picLocks noChangeAspect="1" noChangeArrowheads="1"/>
          </p:cNvPicPr>
          <p:nvPr/>
        </p:nvPicPr>
        <p:blipFill>
          <a:blip r:embed="rId3"/>
          <a:srcRect/>
          <a:stretch>
            <a:fillRect/>
          </a:stretch>
        </p:blipFill>
        <p:spPr bwMode="auto">
          <a:xfrm>
            <a:off x="457200" y="1371600"/>
            <a:ext cx="2205038" cy="2803525"/>
          </a:xfrm>
          <a:prstGeom prst="rect">
            <a:avLst/>
          </a:prstGeom>
          <a:noFill/>
          <a:ln w="9525">
            <a:noFill/>
            <a:miter lim="800000"/>
            <a:headEnd/>
            <a:tailEnd/>
          </a:ln>
        </p:spPr>
      </p:pic>
      <p:pic>
        <p:nvPicPr>
          <p:cNvPr id="12292" name="Picture 4" descr="http://farm1.static.flickr.com/132/343198486_a100255bd2.jpg"/>
          <p:cNvPicPr>
            <a:picLocks noChangeAspect="1" noChangeArrowheads="1"/>
          </p:cNvPicPr>
          <p:nvPr/>
        </p:nvPicPr>
        <p:blipFill>
          <a:blip r:embed="rId4"/>
          <a:srcRect/>
          <a:stretch>
            <a:fillRect/>
          </a:stretch>
        </p:blipFill>
        <p:spPr bwMode="auto">
          <a:xfrm>
            <a:off x="6172200" y="3505200"/>
            <a:ext cx="2209800" cy="2878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p:cTn id="24" dur="1000" fill="hold"/>
                                        <p:tgtEl>
                                          <p:spTgt spid="12292"/>
                                        </p:tgtEl>
                                        <p:attrNameLst>
                                          <p:attrName>ppt_w</p:attrName>
                                        </p:attrNameLst>
                                      </p:cBhvr>
                                      <p:tavLst>
                                        <p:tav tm="0">
                                          <p:val>
                                            <p:strVal val="#ppt_w*0.70"/>
                                          </p:val>
                                        </p:tav>
                                        <p:tav tm="100000">
                                          <p:val>
                                            <p:strVal val="#ppt_w"/>
                                          </p:val>
                                        </p:tav>
                                      </p:tavLst>
                                    </p:anim>
                                    <p:anim calcmode="lin" valueType="num">
                                      <p:cBhvr>
                                        <p:cTn id="25" dur="1000" fill="hold"/>
                                        <p:tgtEl>
                                          <p:spTgt spid="12292"/>
                                        </p:tgtEl>
                                        <p:attrNameLst>
                                          <p:attrName>ppt_h</p:attrName>
                                        </p:attrNameLst>
                                      </p:cBhvr>
                                      <p:tavLst>
                                        <p:tav tm="0">
                                          <p:val>
                                            <p:strVal val="#ppt_h"/>
                                          </p:val>
                                        </p:tav>
                                        <p:tav tm="100000">
                                          <p:val>
                                            <p:strVal val="#ppt_h"/>
                                          </p:val>
                                        </p:tav>
                                      </p:tavLst>
                                    </p:anim>
                                    <p:animEffect transition="in" filter="fade">
                                      <p:cBhvr>
                                        <p:cTn id="26" dur="1000"/>
                                        <p:tgtEl>
                                          <p:spTgt spid="1229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Question:</a:t>
            </a:r>
          </a:p>
        </p:txBody>
      </p:sp>
      <p:sp>
        <p:nvSpPr>
          <p:cNvPr id="34818" name="Slide Number Placeholder 3"/>
          <p:cNvSpPr>
            <a:spLocks noGrp="1"/>
          </p:cNvSpPr>
          <p:nvPr>
            <p:ph type="sldNum" sz="quarter" idx="12"/>
          </p:nvPr>
        </p:nvSpPr>
        <p:spPr/>
        <p:txBody>
          <a:bodyPr/>
          <a:lstStyle/>
          <a:p>
            <a:pPr fontAlgn="base">
              <a:spcBef>
                <a:spcPct val="0"/>
              </a:spcBef>
              <a:spcAft>
                <a:spcPct val="0"/>
              </a:spcAft>
              <a:defRPr/>
            </a:pPr>
            <a:fld id="{CAF44F3B-9A4E-42A4-973B-B98E571BC00B}" type="slidenum">
              <a:rPr lang="en-US">
                <a:cs typeface="Arial" charset="0"/>
              </a:rPr>
              <a:pPr fontAlgn="base">
                <a:spcBef>
                  <a:spcPct val="0"/>
                </a:spcBef>
                <a:spcAft>
                  <a:spcPct val="0"/>
                </a:spcAft>
                <a:defRPr/>
              </a:pPr>
              <a:t>15</a:t>
            </a:fld>
            <a:endParaRPr lang="en-US">
              <a:cs typeface="Arial" charset="0"/>
            </a:endParaRPr>
          </a:p>
        </p:txBody>
      </p:sp>
      <p:sp>
        <p:nvSpPr>
          <p:cNvPr id="33796" name="Content Placeholder 2"/>
          <p:cNvSpPr>
            <a:spLocks noGrp="1"/>
          </p:cNvSpPr>
          <p:nvPr>
            <p:ph idx="1"/>
          </p:nvPr>
        </p:nvSpPr>
        <p:spPr/>
        <p:txBody>
          <a:bodyPr/>
          <a:lstStyle/>
          <a:p>
            <a:pPr eaLnBrk="1" hangingPunct="1">
              <a:buFontTx/>
              <a:buNone/>
            </a:pPr>
            <a:r>
              <a:rPr lang="en-US" smtClean="0"/>
              <a:t>   What would you predict these 3 students’ college GPAs to be based on their high school GPAs?</a:t>
            </a:r>
          </a:p>
        </p:txBody>
      </p:sp>
      <p:graphicFrame>
        <p:nvGraphicFramePr>
          <p:cNvPr id="7" name="Table 6"/>
          <p:cNvGraphicFramePr>
            <a:graphicFrameLocks noGrp="1"/>
          </p:cNvGraphicFramePr>
          <p:nvPr/>
        </p:nvGraphicFramePr>
        <p:xfrm>
          <a:off x="2667000" y="3429000"/>
          <a:ext cx="1828800" cy="1752600"/>
        </p:xfrm>
        <a:graphic>
          <a:graphicData uri="http://schemas.openxmlformats.org/drawingml/2006/table">
            <a:tbl>
              <a:tblPr firstRow="1" bandRow="1">
                <a:tableStyleId>{6E25E649-3F16-4E02-A733-19D2CDBF48F0}</a:tableStyleId>
              </a:tblPr>
              <a:tblGrid>
                <a:gridCol w="1828800"/>
              </a:tblGrid>
              <a:tr h="370840">
                <a:tc>
                  <a:txBody>
                    <a:bodyPr/>
                    <a:lstStyle/>
                    <a:p>
                      <a:pPr algn="ctr"/>
                      <a:r>
                        <a:rPr lang="en-US" dirty="0" smtClean="0">
                          <a:solidFill>
                            <a:schemeClr val="tx1"/>
                          </a:solidFill>
                        </a:rPr>
                        <a:t>High</a:t>
                      </a:r>
                      <a:r>
                        <a:rPr lang="en-US" baseline="0" dirty="0" smtClean="0">
                          <a:solidFill>
                            <a:schemeClr val="tx1"/>
                          </a:solidFill>
                        </a:rPr>
                        <a:t> School </a:t>
                      </a:r>
                    </a:p>
                    <a:p>
                      <a:pPr algn="ctr"/>
                      <a:r>
                        <a:rPr lang="en-US" baseline="0" dirty="0" smtClean="0">
                          <a:solidFill>
                            <a:schemeClr val="tx1"/>
                          </a:solidFill>
                        </a:rPr>
                        <a:t>GPA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b="1" dirty="0" smtClean="0"/>
                        <a:t>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3.00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2.20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648200" y="3429000"/>
          <a:ext cx="1828800" cy="1752600"/>
        </p:xfrm>
        <a:graphic>
          <a:graphicData uri="http://schemas.openxmlformats.org/drawingml/2006/table">
            <a:tbl>
              <a:tblPr firstRow="1" bandRow="1">
                <a:tableStyleId>{6E25E649-3F16-4E02-A733-19D2CDBF48F0}</a:tableStyleId>
              </a:tblPr>
              <a:tblGrid>
                <a:gridCol w="1828800"/>
              </a:tblGrid>
              <a:tr h="370840">
                <a:tc>
                  <a:txBody>
                    <a:bodyPr/>
                    <a:lstStyle/>
                    <a:p>
                      <a:pPr algn="ctr"/>
                      <a:r>
                        <a:rPr lang="en-US" dirty="0" smtClean="0">
                          <a:solidFill>
                            <a:schemeClr val="tx1"/>
                          </a:solidFill>
                        </a:rPr>
                        <a:t>Predicted College GPA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b="1" dirty="0" smtClean="0"/>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2.77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2.03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629400" y="3429000"/>
          <a:ext cx="1828800" cy="1752600"/>
        </p:xfrm>
        <a:graphic>
          <a:graphicData uri="http://schemas.openxmlformats.org/drawingml/2006/table">
            <a:tbl>
              <a:tblPr firstRow="1" bandRow="1">
                <a:tableStyleId>{6E25E649-3F16-4E02-A733-19D2CDBF48F0}</a:tableStyleId>
              </a:tblPr>
              <a:tblGrid>
                <a:gridCol w="1828800"/>
              </a:tblGrid>
              <a:tr h="370840">
                <a:tc>
                  <a:txBody>
                    <a:bodyPr/>
                    <a:lstStyle/>
                    <a:p>
                      <a:pPr algn="ctr"/>
                      <a:r>
                        <a:rPr lang="en-US" dirty="0" smtClean="0">
                          <a:solidFill>
                            <a:schemeClr val="tx1"/>
                          </a:solidFill>
                        </a:rPr>
                        <a:t>Actual College</a:t>
                      </a:r>
                      <a:r>
                        <a:rPr lang="en-US" baseline="0" dirty="0" smtClean="0">
                          <a:solidFill>
                            <a:schemeClr val="tx1"/>
                          </a:solidFill>
                        </a:rPr>
                        <a:t> GPA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b="1" dirty="0" smtClean="0"/>
                        <a:t>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2.93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smtClean="0"/>
                        <a:t>2.70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685800" y="3429000"/>
          <a:ext cx="1828800" cy="1752600"/>
        </p:xfrm>
        <a:graphic>
          <a:graphicData uri="http://schemas.openxmlformats.org/drawingml/2006/table">
            <a:tbl>
              <a:tblPr firstRow="1" bandRow="1">
                <a:tableStyleId>{6E25E649-3F16-4E02-A733-19D2CDBF48F0}</a:tableStyleId>
              </a:tblPr>
              <a:tblGrid>
                <a:gridCol w="1828800"/>
              </a:tblGrid>
              <a:tr h="370840">
                <a:tc>
                  <a:txBody>
                    <a:bodyPr/>
                    <a:lstStyle/>
                    <a:p>
                      <a:pPr algn="ctr"/>
                      <a:r>
                        <a:rPr lang="en-US" dirty="0" smtClean="0">
                          <a:solidFill>
                            <a:schemeClr val="tx1"/>
                          </a:solidFill>
                        </a:rPr>
                        <a:t>Student</a:t>
                      </a: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b="1" dirty="0" smtClean="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b="1" dirty="0" smtClean="0"/>
                        <a:t>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3837" name="Text Box 4"/>
          <p:cNvSpPr txBox="1">
            <a:spLocks noChangeArrowheads="1"/>
          </p:cNvSpPr>
          <p:nvPr/>
        </p:nvSpPr>
        <p:spPr bwMode="auto">
          <a:xfrm>
            <a:off x="304800" y="6172200"/>
            <a:ext cx="1293813" cy="457200"/>
          </a:xfrm>
          <a:prstGeom prst="rect">
            <a:avLst/>
          </a:prstGeom>
          <a:noFill/>
          <a:ln w="9525">
            <a:noFill/>
            <a:miter lim="800000"/>
            <a:headEnd/>
            <a:tailEnd/>
          </a:ln>
        </p:spPr>
        <p:txBody>
          <a:bodyPr wrap="none" anchor="b"/>
          <a:lstStyle/>
          <a:p>
            <a:r>
              <a:rPr lang="en-US" sz="1400">
                <a:latin typeface="Calibri" pitchFamily="34" charset="0"/>
              </a:rPr>
              <a:t>Source: Shefrin (2000)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Regression Toward the Mean</a:t>
            </a:r>
          </a:p>
        </p:txBody>
      </p:sp>
      <p:sp>
        <p:nvSpPr>
          <p:cNvPr id="34819" name="Content Placeholder 2"/>
          <p:cNvSpPr>
            <a:spLocks noGrp="1"/>
          </p:cNvSpPr>
          <p:nvPr>
            <p:ph idx="1"/>
          </p:nvPr>
        </p:nvSpPr>
        <p:spPr/>
        <p:txBody>
          <a:bodyPr/>
          <a:lstStyle/>
          <a:p>
            <a:pPr eaLnBrk="1" hangingPunct="1"/>
            <a:endParaRPr lang="en-US" smtClean="0"/>
          </a:p>
          <a:p>
            <a:pPr eaLnBrk="1" hangingPunct="1">
              <a:buFontTx/>
              <a:buNone/>
            </a:pPr>
            <a:r>
              <a:rPr lang="en-US" smtClean="0"/>
              <a:t>	</a:t>
            </a:r>
          </a:p>
          <a:p>
            <a:pPr eaLnBrk="1" hangingPunct="1">
              <a:buFontTx/>
              <a:buNone/>
            </a:pPr>
            <a:r>
              <a:rPr lang="en-US" smtClean="0"/>
              <a:t>	Extreme scores or performances measured at any one point in time will probably be less extreme the next time they are measured</a:t>
            </a:r>
          </a:p>
        </p:txBody>
      </p:sp>
      <p:sp>
        <p:nvSpPr>
          <p:cNvPr id="35843" name="Slide Number Placeholder 3"/>
          <p:cNvSpPr>
            <a:spLocks noGrp="1"/>
          </p:cNvSpPr>
          <p:nvPr>
            <p:ph type="sldNum" sz="quarter" idx="12"/>
          </p:nvPr>
        </p:nvSpPr>
        <p:spPr/>
        <p:txBody>
          <a:bodyPr/>
          <a:lstStyle/>
          <a:p>
            <a:pPr fontAlgn="base">
              <a:spcBef>
                <a:spcPct val="0"/>
              </a:spcBef>
              <a:spcAft>
                <a:spcPct val="0"/>
              </a:spcAft>
              <a:defRPr/>
            </a:pPr>
            <a:fld id="{FDF9EC51-3F67-4D97-980B-AA532ABB18A9}"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t>What We’ve Learned (So Far)</a:t>
            </a:r>
          </a:p>
        </p:txBody>
      </p:sp>
      <p:sp>
        <p:nvSpPr>
          <p:cNvPr id="35843"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p>
          <a:p>
            <a:pPr lvl="2" eaLnBrk="1" hangingPunct="1"/>
            <a:r>
              <a:rPr lang="en-US" sz="2800" smtClean="0"/>
              <a:t>Gambler’s Fallacy</a:t>
            </a:r>
          </a:p>
          <a:p>
            <a:pPr lvl="2" eaLnBrk="1" hangingPunct="1"/>
            <a:r>
              <a:rPr lang="en-US" sz="2800" smtClean="0"/>
              <a:t>Excessive Extrapolation</a:t>
            </a:r>
          </a:p>
          <a:p>
            <a:pPr lvl="2" eaLnBrk="1" hangingPunct="1"/>
            <a:r>
              <a:rPr lang="en-US" sz="2800" smtClean="0"/>
              <a:t>Regression Toward the Mean: extreme observations will most likely revert to the mean</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79CC33F5-5D4A-4F28-B0B8-560659F5C78B}" type="slidenum">
              <a:rPr lang="en-US" sz="1400">
                <a:latin typeface="+mn-lt"/>
              </a:rPr>
              <a:pPr algn="r">
                <a:defRPr/>
              </a:pPr>
              <a:t>17</a:t>
            </a:fld>
            <a:endParaRPr lang="en-US" sz="1400">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Question:</a:t>
            </a:r>
          </a:p>
        </p:txBody>
      </p:sp>
      <p:sp>
        <p:nvSpPr>
          <p:cNvPr id="57346" name="Content Placeholder 2"/>
          <p:cNvSpPr>
            <a:spLocks noGrp="1"/>
          </p:cNvSpPr>
          <p:nvPr>
            <p:ph idx="1"/>
          </p:nvPr>
        </p:nvSpPr>
        <p:spPr/>
        <p:txBody>
          <a:bodyPr/>
          <a:lstStyle/>
          <a:p>
            <a:pPr eaLnBrk="1" hangingPunct="1">
              <a:buFontTx/>
              <a:buNone/>
            </a:pPr>
            <a:r>
              <a:rPr lang="en-US" smtClean="0"/>
              <a:t>    (1) Write down the last 4 digits of your SSN</a:t>
            </a:r>
          </a:p>
          <a:p>
            <a:pPr eaLnBrk="1" hangingPunct="1">
              <a:buFontTx/>
              <a:buNone/>
            </a:pPr>
            <a:r>
              <a:rPr lang="en-US" smtClean="0"/>
              <a:t>	(2) Do you think that a Gronitz PCM-5 CC Tuba costs more or less than this number?</a:t>
            </a:r>
          </a:p>
          <a:p>
            <a:pPr eaLnBrk="1" hangingPunct="1">
              <a:buFontTx/>
              <a:buNone/>
            </a:pPr>
            <a:r>
              <a:rPr lang="en-US" smtClean="0"/>
              <a:t>	(3) What is your best estimate of the cost of a Gronitz PCM-5 CC Tuba? </a:t>
            </a:r>
          </a:p>
        </p:txBody>
      </p:sp>
      <p:sp>
        <p:nvSpPr>
          <p:cNvPr id="37891" name="Slide Number Placeholder 3"/>
          <p:cNvSpPr>
            <a:spLocks noGrp="1"/>
          </p:cNvSpPr>
          <p:nvPr>
            <p:ph type="sldNum" sz="quarter" idx="12"/>
          </p:nvPr>
        </p:nvSpPr>
        <p:spPr/>
        <p:txBody>
          <a:bodyPr/>
          <a:lstStyle/>
          <a:p>
            <a:pPr fontAlgn="base">
              <a:spcBef>
                <a:spcPct val="0"/>
              </a:spcBef>
              <a:spcAft>
                <a:spcPct val="0"/>
              </a:spcAft>
              <a:defRPr/>
            </a:pPr>
            <a:fld id="{F0FC70A9-2FC7-4388-B03D-1A8F4A07FDB2}" type="slidenum">
              <a:rPr lang="en-US">
                <a:cs typeface="Arial" charset="0"/>
              </a:rPr>
              <a:pPr fontAlgn="base">
                <a:spcBef>
                  <a:spcPct val="0"/>
                </a:spcBef>
                <a:spcAft>
                  <a:spcPct val="0"/>
                </a:spcAft>
                <a:defRPr/>
              </a:pPr>
              <a:t>18</a:t>
            </a:fld>
            <a:endParaRPr lang="en-US">
              <a:cs typeface="Arial" charset="0"/>
            </a:endParaRPr>
          </a:p>
        </p:txBody>
      </p:sp>
      <p:pic>
        <p:nvPicPr>
          <p:cNvPr id="8194" name="Picture 2" descr="http://www.tubaexchange.com/productimgs/pcm5.gif"/>
          <p:cNvPicPr>
            <a:picLocks noChangeAspect="1" noChangeArrowheads="1"/>
          </p:cNvPicPr>
          <p:nvPr/>
        </p:nvPicPr>
        <p:blipFill>
          <a:blip r:embed="rId4"/>
          <a:srcRect/>
          <a:stretch>
            <a:fillRect/>
          </a:stretch>
        </p:blipFill>
        <p:spPr bwMode="auto">
          <a:xfrm>
            <a:off x="1143000" y="4953000"/>
            <a:ext cx="1149350" cy="1649413"/>
          </a:xfrm>
          <a:prstGeom prst="rect">
            <a:avLst/>
          </a:prstGeom>
          <a:noFill/>
          <a:ln w="9525">
            <a:noFill/>
            <a:miter lim="800000"/>
            <a:headEnd/>
            <a:tailEnd/>
          </a:ln>
        </p:spPr>
      </p:pic>
      <p:pic>
        <p:nvPicPr>
          <p:cNvPr id="10" name="Picture 2" descr="http://www.tubaexchange.com/productimgs/pcm5.gif"/>
          <p:cNvPicPr>
            <a:picLocks noChangeAspect="1" noChangeArrowheads="1"/>
          </p:cNvPicPr>
          <p:nvPr/>
        </p:nvPicPr>
        <p:blipFill>
          <a:blip r:embed="rId4"/>
          <a:srcRect/>
          <a:stretch>
            <a:fillRect/>
          </a:stretch>
        </p:blipFill>
        <p:spPr bwMode="auto">
          <a:xfrm>
            <a:off x="2971800" y="4876800"/>
            <a:ext cx="1149350" cy="1649413"/>
          </a:xfrm>
          <a:prstGeom prst="rect">
            <a:avLst/>
          </a:prstGeom>
          <a:noFill/>
          <a:ln w="9525">
            <a:noFill/>
            <a:miter lim="800000"/>
            <a:headEnd/>
            <a:tailEnd/>
          </a:ln>
        </p:spPr>
      </p:pic>
      <p:pic>
        <p:nvPicPr>
          <p:cNvPr id="11" name="Picture 2" descr="http://www.tubaexchange.com/productimgs/pcm5.gif"/>
          <p:cNvPicPr>
            <a:picLocks noChangeAspect="1" noChangeArrowheads="1"/>
          </p:cNvPicPr>
          <p:nvPr/>
        </p:nvPicPr>
        <p:blipFill>
          <a:blip r:embed="rId4"/>
          <a:srcRect/>
          <a:stretch>
            <a:fillRect/>
          </a:stretch>
        </p:blipFill>
        <p:spPr bwMode="auto">
          <a:xfrm>
            <a:off x="4953000" y="4876800"/>
            <a:ext cx="1149350" cy="1649413"/>
          </a:xfrm>
          <a:prstGeom prst="rect">
            <a:avLst/>
          </a:prstGeom>
          <a:noFill/>
          <a:ln w="9525">
            <a:noFill/>
            <a:miter lim="800000"/>
            <a:headEnd/>
            <a:tailEnd/>
          </a:ln>
        </p:spPr>
      </p:pic>
      <p:pic>
        <p:nvPicPr>
          <p:cNvPr id="12" name="Picture 2" descr="http://www.tubaexchange.com/productimgs/pcm5.gif"/>
          <p:cNvPicPr>
            <a:picLocks noChangeAspect="1" noChangeArrowheads="1"/>
          </p:cNvPicPr>
          <p:nvPr/>
        </p:nvPicPr>
        <p:blipFill>
          <a:blip r:embed="rId4"/>
          <a:srcRect/>
          <a:stretch>
            <a:fillRect/>
          </a:stretch>
        </p:blipFill>
        <p:spPr bwMode="auto">
          <a:xfrm>
            <a:off x="6781800" y="4876800"/>
            <a:ext cx="1149350" cy="1649413"/>
          </a:xfrm>
          <a:prstGeom prst="rect">
            <a:avLst/>
          </a:prstGeom>
          <a:noFill/>
          <a:ln w="9525">
            <a:noFill/>
            <a:miter lim="800000"/>
            <a:headEnd/>
            <a:tailEnd/>
          </a:ln>
        </p:spPr>
      </p:pic>
      <p:pic>
        <p:nvPicPr>
          <p:cNvPr id="59" name="tuba1.wav">
            <a:hlinkClick r:id="" action="ppaction://media"/>
          </p:cNvPr>
          <p:cNvPicPr>
            <a:picLocks noRot="1" noChangeAspect="1"/>
          </p:cNvPicPr>
          <p:nvPr>
            <a:wavAudioFile r:embed="rId1" name="tuba1.wav"/>
          </p:nvPr>
        </p:nvPicPr>
        <p:blipFill>
          <a:blip r:embed="rId5"/>
          <a:srcRect/>
          <a:stretch>
            <a:fillRect/>
          </a:stretch>
        </p:blipFill>
        <p:spPr bwMode="auto">
          <a:xfrm>
            <a:off x="381000" y="4648200"/>
            <a:ext cx="304800" cy="304800"/>
          </a:xfrm>
          <a:prstGeom prst="rect">
            <a:avLst/>
          </a:prstGeom>
          <a:noFill/>
          <a:ln w="9525">
            <a:noFill/>
            <a:miter lim="800000"/>
            <a:headEnd/>
            <a:tailEnd/>
          </a:ln>
        </p:spPr>
      </p:pic>
      <p:pic>
        <p:nvPicPr>
          <p:cNvPr id="60" name="tuba2.wav">
            <a:hlinkClick r:id="" action="ppaction://media"/>
          </p:cNvPr>
          <p:cNvPicPr>
            <a:picLocks noRot="1" noChangeAspect="1"/>
          </p:cNvPicPr>
          <p:nvPr>
            <a:wavAudioFile r:embed="rId2" name="tuba2.wav"/>
          </p:nvPr>
        </p:nvPicPr>
        <p:blipFill>
          <a:blip r:embed="rId6"/>
          <a:srcRect/>
          <a:stretch>
            <a:fillRect/>
          </a:stretch>
        </p:blipFill>
        <p:spPr bwMode="auto">
          <a:xfrm>
            <a:off x="381000" y="5791200"/>
            <a:ext cx="304800" cy="304800"/>
          </a:xfrm>
          <a:prstGeom prst="rect">
            <a:avLst/>
          </a:prstGeom>
          <a:noFill/>
          <a:ln w="9525">
            <a:noFill/>
            <a:miter lim="800000"/>
            <a:headEnd/>
            <a:tailEnd/>
          </a:ln>
        </p:spPr>
      </p:pic>
      <p:pic>
        <p:nvPicPr>
          <p:cNvPr id="61" name="tuba1.wav">
            <a:hlinkClick r:id="" action="ppaction://media"/>
          </p:cNvPr>
          <p:cNvPicPr>
            <a:picLocks noRot="1" noChangeAspect="1"/>
          </p:cNvPicPr>
          <p:nvPr>
            <a:wavAudioFile r:embed="rId1" name="tuba1.wav"/>
          </p:nvPr>
        </p:nvPicPr>
        <p:blipFill>
          <a:blip r:embed="rId7"/>
          <a:srcRect/>
          <a:stretch>
            <a:fillRect/>
          </a:stretch>
        </p:blipFill>
        <p:spPr bwMode="auto">
          <a:xfrm>
            <a:off x="381000" y="5181600"/>
            <a:ext cx="304800" cy="304800"/>
          </a:xfrm>
          <a:prstGeom prst="rect">
            <a:avLst/>
          </a:prstGeom>
          <a:noFill/>
          <a:ln w="9525">
            <a:noFill/>
            <a:miter lim="800000"/>
            <a:headEnd/>
            <a:tailEnd/>
          </a:ln>
        </p:spPr>
      </p:pic>
      <p:pic>
        <p:nvPicPr>
          <p:cNvPr id="62" name="tuba1.wav">
            <a:hlinkClick r:id="" action="ppaction://media"/>
          </p:cNvPr>
          <p:cNvPicPr>
            <a:picLocks noRot="1" noChangeAspect="1"/>
          </p:cNvPicPr>
          <p:nvPr>
            <a:wavAudioFile r:embed="rId1" name="tuba1.wav"/>
          </p:nvPr>
        </p:nvPicPr>
        <p:blipFill>
          <a:blip r:embed="rId8"/>
          <a:srcRect/>
          <a:stretch>
            <a:fillRect/>
          </a:stretch>
        </p:blipFill>
        <p:spPr bwMode="auto">
          <a:xfrm>
            <a:off x="381000" y="6324600"/>
            <a:ext cx="304800" cy="304800"/>
          </a:xfrm>
          <a:prstGeom prst="rect">
            <a:avLst/>
          </a:prstGeom>
          <a:noFill/>
          <a:ln w="9525">
            <a:noFill/>
            <a:miter lim="800000"/>
            <a:headEnd/>
            <a:tailEnd/>
          </a:ln>
        </p:spPr>
      </p:pic>
      <p:pic>
        <p:nvPicPr>
          <p:cNvPr id="63" name="tuba2.wav">
            <a:hlinkClick r:id="" action="ppaction://media"/>
          </p:cNvPr>
          <p:cNvPicPr>
            <a:picLocks noRot="1" noChangeAspect="1"/>
          </p:cNvPicPr>
          <p:nvPr>
            <a:wavAudioFile r:embed="rId2" name="tuba2.wav"/>
          </p:nvPr>
        </p:nvPicPr>
        <p:blipFill>
          <a:blip r:embed="rId9"/>
          <a:srcRect/>
          <a:stretch>
            <a:fillRect/>
          </a:stretch>
        </p:blipFill>
        <p:spPr bwMode="auto">
          <a:xfrm>
            <a:off x="914400" y="6324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235" fill="hold"/>
                                        <p:tgtEl>
                                          <p:spTgt spid="59"/>
                                        </p:tgtEl>
                                      </p:cBhvr>
                                    </p:cmd>
                                  </p:childTnLst>
                                </p:cTn>
                              </p:par>
                            </p:childTnLst>
                          </p:cTn>
                        </p:par>
                        <p:par>
                          <p:cTn id="24" fill="hold">
                            <p:stCondLst>
                              <p:cond delay="735"/>
                            </p:stCondLst>
                            <p:childTnLst>
                              <p:par>
                                <p:cTn id="25" presetID="1" presetClass="mediacall" presetSubtype="0" fill="hold" nodeType="afterEffect">
                                  <p:stCondLst>
                                    <p:cond delay="0"/>
                                  </p:stCondLst>
                                  <p:childTnLst>
                                    <p:cmd type="call" cmd="playFrom(0.0)">
                                      <p:cBhvr>
                                        <p:cTn id="26" dur="235" fill="hold"/>
                                        <p:tgtEl>
                                          <p:spTgt spid="61"/>
                                        </p:tgtEl>
                                      </p:cBhvr>
                                    </p:cmd>
                                  </p:childTnLst>
                                </p:cTn>
                              </p:par>
                            </p:childTnLst>
                          </p:cTn>
                        </p:par>
                        <p:par>
                          <p:cTn id="27" fill="hold">
                            <p:stCondLst>
                              <p:cond delay="970"/>
                            </p:stCondLst>
                            <p:childTnLst>
                              <p:par>
                                <p:cTn id="28" presetID="1" presetClass="mediacall" presetSubtype="0" fill="hold" nodeType="afterEffect">
                                  <p:stCondLst>
                                    <p:cond delay="0"/>
                                  </p:stCondLst>
                                  <p:childTnLst>
                                    <p:cmd type="call" cmd="playFrom(0.0)">
                                      <p:cBhvr>
                                        <p:cTn id="29" dur="158" fill="hold"/>
                                        <p:tgtEl>
                                          <p:spTgt spid="60"/>
                                        </p:tgtEl>
                                      </p:cBhvr>
                                    </p:cmd>
                                  </p:childTnLst>
                                </p:cTn>
                              </p:par>
                            </p:childTnLst>
                          </p:cTn>
                        </p:par>
                        <p:par>
                          <p:cTn id="30" fill="hold">
                            <p:stCondLst>
                              <p:cond delay="1128"/>
                            </p:stCondLst>
                            <p:childTnLst>
                              <p:par>
                                <p:cTn id="31" presetID="1" presetClass="mediacall" presetSubtype="0" fill="hold" nodeType="afterEffect">
                                  <p:stCondLst>
                                    <p:cond delay="0"/>
                                  </p:stCondLst>
                                  <p:childTnLst>
                                    <p:cmd type="call" cmd="playFrom(0.0)">
                                      <p:cBhvr>
                                        <p:cTn id="32" dur="235" fill="hold"/>
                                        <p:tgtEl>
                                          <p:spTgt spid="62"/>
                                        </p:tgtEl>
                                      </p:cBhvr>
                                    </p:cmd>
                                  </p:childTnLst>
                                </p:cTn>
                              </p:par>
                            </p:childTnLst>
                          </p:cTn>
                        </p:par>
                        <p:par>
                          <p:cTn id="33" fill="hold">
                            <p:stCondLst>
                              <p:cond delay="1363"/>
                            </p:stCondLst>
                            <p:childTnLst>
                              <p:par>
                                <p:cTn id="34" presetID="1" presetClass="mediacall" presetSubtype="0" fill="hold" nodeType="afterEffect">
                                  <p:stCondLst>
                                    <p:cond delay="0"/>
                                  </p:stCondLst>
                                  <p:childTnLst>
                                    <p:cmd type="call" cmd="playFrom(0.0)">
                                      <p:cBhvr>
                                        <p:cTn id="35" dur="158" fill="hold"/>
                                        <p:tgtEl>
                                          <p:spTgt spid="63"/>
                                        </p:tgtEl>
                                      </p:cBhvr>
                                    </p:cmd>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57346">
                                            <p:txEl>
                                              <p:pRg st="1" end="1"/>
                                            </p:txEl>
                                          </p:spTgt>
                                        </p:tgtEl>
                                        <p:attrNameLst>
                                          <p:attrName>style.visibility</p:attrName>
                                        </p:attrNameLst>
                                      </p:cBhvr>
                                      <p:to>
                                        <p:strVal val="visible"/>
                                      </p:to>
                                    </p:set>
                                    <p:animEffect transition="in" filter="slide(fromBottom)">
                                      <p:cBhvr>
                                        <p:cTn id="40" dur="500"/>
                                        <p:tgtEl>
                                          <p:spTgt spid="5734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57346">
                                            <p:txEl>
                                              <p:pRg st="2" end="2"/>
                                            </p:txEl>
                                          </p:spTgt>
                                        </p:tgtEl>
                                        <p:attrNameLst>
                                          <p:attrName>style.visibility</p:attrName>
                                        </p:attrNameLst>
                                      </p:cBhvr>
                                      <p:to>
                                        <p:strVal val="visible"/>
                                      </p:to>
                                    </p:set>
                                    <p:anim calcmode="lin" valueType="num">
                                      <p:cBhvr>
                                        <p:cTn id="45" dur="500" fill="hold"/>
                                        <p:tgtEl>
                                          <p:spTgt spid="57346">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57346">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57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8" fill="hold" display="0">
                  <p:stCondLst>
                    <p:cond delay="indefinite"/>
                  </p:stCondLst>
                  <p:endCondLst>
                    <p:cond evt="onNext" delay="0">
                      <p:tgtEl>
                        <p:sldTgt/>
                      </p:tgtEl>
                    </p:cond>
                    <p:cond evt="onPrev" delay="0">
                      <p:tgtEl>
                        <p:sldTgt/>
                      </p:tgtEl>
                    </p:cond>
                    <p:cond evt="onStopAudio" delay="0">
                      <p:tgtEl>
                        <p:sldTgt/>
                      </p:tgtEl>
                    </p:cond>
                  </p:endCondLst>
                </p:cTn>
                <p:tgtEl>
                  <p:spTgt spid="59"/>
                </p:tgtEl>
              </p:cMediaNode>
            </p:audio>
            <p:audio>
              <p:cMediaNode showWhenStopped="0">
                <p:cTn id="49"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showWhenStopped="0">
                <p:cTn id="50" fill="hold" display="0">
                  <p:stCondLst>
                    <p:cond delay="indefinite"/>
                  </p:stCondLst>
                  <p:endCondLst>
                    <p:cond evt="onNext" delay="0">
                      <p:tgtEl>
                        <p:sldTgt/>
                      </p:tgtEl>
                    </p:cond>
                    <p:cond evt="onPrev" delay="0">
                      <p:tgtEl>
                        <p:sldTgt/>
                      </p:tgtEl>
                    </p:cond>
                    <p:cond evt="onStopAudio" delay="0">
                      <p:tgtEl>
                        <p:sldTgt/>
                      </p:tgtEl>
                    </p:cond>
                  </p:endCondLst>
                </p:cTn>
                <p:tgtEl>
                  <p:spTgt spid="60"/>
                </p:tgtEl>
              </p:cMediaNode>
            </p:audio>
            <p:audio>
              <p:cMediaNode showWhenStopped="0">
                <p:cTn id="51"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audio>
              <p:cMediaNode showWhenStopped="0">
                <p:cTn id="52" fill="hold" display="0">
                  <p:stCondLst>
                    <p:cond delay="indefinite"/>
                  </p:stCondLst>
                  <p:endCondLst>
                    <p:cond evt="onNext" delay="0">
                      <p:tgtEl>
                        <p:sldTgt/>
                      </p:tgtEl>
                    </p:cond>
                    <p:cond evt="onPrev" delay="0">
                      <p:tgtEl>
                        <p:sldTgt/>
                      </p:tgtEl>
                    </p:cond>
                    <p:cond evt="onStopAudio" delay="0">
                      <p:tgtEl>
                        <p:sldTgt/>
                      </p:tgtEl>
                    </p:cond>
                  </p:endCondLst>
                </p:cTn>
                <p:tgtEl>
                  <p:spTgt spid="6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Anchoring</a:t>
            </a:r>
          </a:p>
        </p:txBody>
      </p:sp>
      <p:sp>
        <p:nvSpPr>
          <p:cNvPr id="37891" name="Content Placeholder 2"/>
          <p:cNvSpPr>
            <a:spLocks noGrp="1"/>
          </p:cNvSpPr>
          <p:nvPr>
            <p:ph idx="1"/>
          </p:nvPr>
        </p:nvSpPr>
        <p:spPr/>
        <p:txBody>
          <a:bodyPr/>
          <a:lstStyle/>
          <a:p>
            <a:pPr eaLnBrk="1" hangingPunct="1"/>
            <a:endParaRPr lang="en-US" smtClean="0"/>
          </a:p>
          <a:p>
            <a:pPr eaLnBrk="1" hangingPunct="1"/>
            <a:r>
              <a:rPr lang="en-US" smtClean="0"/>
              <a:t>The tuba costs ~$12,000 according to www.tubaexchange.com </a:t>
            </a:r>
          </a:p>
          <a:p>
            <a:pPr eaLnBrk="1" hangingPunct="1"/>
            <a:endParaRPr lang="en-US" smtClean="0"/>
          </a:p>
          <a:p>
            <a:pPr eaLnBrk="1" hangingPunct="1"/>
            <a:r>
              <a:rPr lang="en-US" smtClean="0"/>
              <a:t>Any arbitrary number can influence your guess by “anchoring” you to that number</a:t>
            </a:r>
          </a:p>
          <a:p>
            <a:pPr eaLnBrk="1" hangingPunct="1"/>
            <a:endParaRPr lang="en-US" smtClean="0"/>
          </a:p>
        </p:txBody>
      </p:sp>
      <p:sp>
        <p:nvSpPr>
          <p:cNvPr id="38915" name="Slide Number Placeholder 3"/>
          <p:cNvSpPr>
            <a:spLocks noGrp="1"/>
          </p:cNvSpPr>
          <p:nvPr>
            <p:ph type="sldNum" sz="quarter" idx="12"/>
          </p:nvPr>
        </p:nvSpPr>
        <p:spPr/>
        <p:txBody>
          <a:bodyPr/>
          <a:lstStyle/>
          <a:p>
            <a:pPr fontAlgn="base">
              <a:spcBef>
                <a:spcPct val="0"/>
              </a:spcBef>
              <a:spcAft>
                <a:spcPct val="0"/>
              </a:spcAft>
              <a:defRPr/>
            </a:pPr>
            <a:fld id="{2B356176-E687-42F5-9082-D42208F47ABF}"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Overview</a:t>
            </a:r>
            <a:endParaRPr lang="en-US" dirty="0" smtClean="0"/>
          </a:p>
        </p:txBody>
      </p:sp>
      <p:sp>
        <p:nvSpPr>
          <p:cNvPr id="20483" name="Content Placeholder 2"/>
          <p:cNvSpPr>
            <a:spLocks noGrp="1"/>
          </p:cNvSpPr>
          <p:nvPr>
            <p:ph idx="1"/>
          </p:nvPr>
        </p:nvSpPr>
        <p:spPr/>
        <p:txBody>
          <a:bodyPr/>
          <a:lstStyle/>
          <a:p>
            <a:pPr eaLnBrk="1" hangingPunct="1"/>
            <a:r>
              <a:rPr lang="en-US" dirty="0" smtClean="0"/>
              <a:t>Heuristics</a:t>
            </a:r>
          </a:p>
          <a:p>
            <a:pPr lvl="1" eaLnBrk="1" hangingPunct="1"/>
            <a:r>
              <a:rPr lang="en-US" dirty="0" smtClean="0"/>
              <a:t>What “shortcuts” are we using?</a:t>
            </a:r>
          </a:p>
          <a:p>
            <a:pPr eaLnBrk="1" hangingPunct="1"/>
            <a:r>
              <a:rPr lang="en-US" dirty="0" smtClean="0"/>
              <a:t>Biases</a:t>
            </a:r>
          </a:p>
          <a:p>
            <a:pPr lvl="1" eaLnBrk="1" hangingPunct="1"/>
            <a:r>
              <a:rPr lang="en-US" dirty="0" smtClean="0"/>
              <a:t>When are we predictably wrong?</a:t>
            </a:r>
          </a:p>
          <a:p>
            <a:pPr eaLnBrk="1" hangingPunct="1"/>
            <a:r>
              <a:rPr lang="en-US" dirty="0" smtClean="0"/>
              <a:t>Other Behavioral Principles</a:t>
            </a:r>
          </a:p>
          <a:p>
            <a:pPr lvl="1" eaLnBrk="1" hangingPunct="1"/>
            <a:r>
              <a:rPr lang="en-US" dirty="0" smtClean="0"/>
              <a:t>Why do we behave the way we do?</a:t>
            </a:r>
          </a:p>
          <a:p>
            <a:pPr eaLnBrk="1" hangingPunct="1"/>
            <a:r>
              <a:rPr lang="en-US" dirty="0" smtClean="0"/>
              <a:t>Assignment 1 Overview</a:t>
            </a:r>
          </a:p>
          <a:p>
            <a:pPr eaLnBrk="1" hangingPunct="1"/>
            <a:endParaRPr lang="en-US" dirty="0" smtClean="0"/>
          </a:p>
        </p:txBody>
      </p:sp>
      <p:sp>
        <p:nvSpPr>
          <p:cNvPr id="2" name="Slide Number Placeholder 3"/>
          <p:cNvSpPr>
            <a:spLocks noGrp="1"/>
          </p:cNvSpPr>
          <p:nvPr>
            <p:ph type="sldNum" sz="quarter" idx="12"/>
          </p:nvPr>
        </p:nvSpPr>
        <p:spPr/>
        <p:txBody>
          <a:bodyPr/>
          <a:lstStyle/>
          <a:p>
            <a:pPr fontAlgn="base">
              <a:spcBef>
                <a:spcPct val="0"/>
              </a:spcBef>
              <a:spcAft>
                <a:spcPct val="0"/>
              </a:spcAft>
              <a:defRPr/>
            </a:pPr>
            <a:fld id="{908B4785-E392-4B21-9820-2EA98D5D9C01}" type="slidenum">
              <a:rPr lang="en-US">
                <a:cs typeface="Arial" charset="0"/>
              </a:rPr>
              <a:pPr fontAlgn="base">
                <a:spcBef>
                  <a:spcPct val="0"/>
                </a:spcBef>
                <a:spcAft>
                  <a:spcPct val="0"/>
                </a:spcAft>
                <a:defRPr/>
              </a:pPr>
              <a:t>2</a:t>
            </a:fld>
            <a:endParaRPr lang="en-US">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smtClean="0"/>
              <a:t>What We’ve Learned (So Far)</a:t>
            </a:r>
          </a:p>
        </p:txBody>
      </p:sp>
      <p:sp>
        <p:nvSpPr>
          <p:cNvPr id="38915"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p>
          <a:p>
            <a:pPr lvl="1" eaLnBrk="1" hangingPunct="1"/>
            <a:r>
              <a:rPr lang="en-US" smtClean="0"/>
              <a:t>Anchoring: any arbitrary number can influence your guess by “anchoring” you to that number</a:t>
            </a:r>
          </a:p>
        </p:txBody>
      </p:sp>
      <p:sp>
        <p:nvSpPr>
          <p:cNvPr id="2"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11F5D35A-E7C7-4E09-9294-44C1F90604F8}" type="slidenum">
              <a:rPr lang="en-US" sz="1400">
                <a:latin typeface="+mn-lt"/>
              </a:rPr>
              <a:pPr algn="r">
                <a:defRPr/>
              </a:pPr>
              <a:t>20</a:t>
            </a:fld>
            <a:endParaRPr lang="en-US" sz="1400">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Affect Heuristic</a:t>
            </a:r>
          </a:p>
        </p:txBody>
      </p:sp>
      <p:sp>
        <p:nvSpPr>
          <p:cNvPr id="3" name="Content Placeholder 2"/>
          <p:cNvSpPr>
            <a:spLocks noGrp="1"/>
          </p:cNvSpPr>
          <p:nvPr>
            <p:ph idx="1"/>
          </p:nvPr>
        </p:nvSpPr>
        <p:spPr/>
        <p:txBody>
          <a:bodyPr/>
          <a:lstStyle/>
          <a:p>
            <a:pPr marL="342900" lvl="1" indent="-342900" eaLnBrk="1" hangingPunct="1">
              <a:buFontTx/>
              <a:buNone/>
              <a:defRPr/>
            </a:pPr>
            <a:r>
              <a:rPr lang="en-US" dirty="0" smtClean="0"/>
              <a:t>Why do entertainers change their names?</a:t>
            </a:r>
          </a:p>
          <a:p>
            <a:pPr lvl="1" eaLnBrk="1" hangingPunct="1">
              <a:defRPr/>
            </a:pPr>
            <a:r>
              <a:rPr lang="en-US" dirty="0" smtClean="0"/>
              <a:t>Less attractive names are judged to be of lower quality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eaLnBrk="1" hangingPunct="1">
              <a:defRPr/>
            </a:pPr>
            <a:endParaRPr lang="en-US" dirty="0"/>
          </a:p>
        </p:txBody>
      </p:sp>
      <p:sp>
        <p:nvSpPr>
          <p:cNvPr id="40963" name="Slide Number Placeholder 3"/>
          <p:cNvSpPr>
            <a:spLocks noGrp="1"/>
          </p:cNvSpPr>
          <p:nvPr>
            <p:ph type="sldNum" sz="quarter" idx="12"/>
          </p:nvPr>
        </p:nvSpPr>
        <p:spPr/>
        <p:txBody>
          <a:bodyPr/>
          <a:lstStyle/>
          <a:p>
            <a:pPr fontAlgn="base">
              <a:spcBef>
                <a:spcPct val="0"/>
              </a:spcBef>
              <a:spcAft>
                <a:spcPct val="0"/>
              </a:spcAft>
              <a:defRPr/>
            </a:pPr>
            <a:fld id="{CDCDF8B7-4008-4BFE-A97B-E0BF22F5D8B1}" type="slidenum">
              <a:rPr lang="en-US">
                <a:cs typeface="Arial" charset="0"/>
              </a:rPr>
              <a:pPr fontAlgn="base">
                <a:spcBef>
                  <a:spcPct val="0"/>
                </a:spcBef>
                <a:spcAft>
                  <a:spcPct val="0"/>
                </a:spcAft>
                <a:defRPr/>
              </a:pPr>
              <a:t>21</a:t>
            </a:fld>
            <a:endParaRPr lang="en-US">
              <a:cs typeface="Arial" charset="0"/>
            </a:endParaRPr>
          </a:p>
        </p:txBody>
      </p:sp>
      <p:pic>
        <p:nvPicPr>
          <p:cNvPr id="68610" name="Picture 2" descr="http://www.bfi.org.uk/education/teaching/screendreams/images/postcards_garland_450.jpg"/>
          <p:cNvPicPr>
            <a:picLocks noChangeAspect="1" noChangeArrowheads="1"/>
          </p:cNvPicPr>
          <p:nvPr/>
        </p:nvPicPr>
        <p:blipFill>
          <a:blip r:embed="rId2"/>
          <a:srcRect/>
          <a:stretch>
            <a:fillRect/>
          </a:stretch>
        </p:blipFill>
        <p:spPr bwMode="auto">
          <a:xfrm>
            <a:off x="838200" y="3198813"/>
            <a:ext cx="1176338" cy="1828800"/>
          </a:xfrm>
          <a:prstGeom prst="rect">
            <a:avLst/>
          </a:prstGeom>
          <a:noFill/>
          <a:ln w="9525">
            <a:noFill/>
            <a:miter lim="800000"/>
            <a:headEnd/>
            <a:tailEnd/>
          </a:ln>
        </p:spPr>
      </p:pic>
      <p:sp>
        <p:nvSpPr>
          <p:cNvPr id="7" name="TextBox 6"/>
          <p:cNvSpPr txBox="1">
            <a:spLocks noChangeArrowheads="1"/>
          </p:cNvSpPr>
          <p:nvPr/>
        </p:nvSpPr>
        <p:spPr bwMode="auto">
          <a:xfrm>
            <a:off x="495300" y="5105400"/>
            <a:ext cx="1866900" cy="1016000"/>
          </a:xfrm>
          <a:prstGeom prst="rect">
            <a:avLst/>
          </a:prstGeom>
          <a:noFill/>
          <a:ln w="9525">
            <a:noFill/>
            <a:miter lim="800000"/>
            <a:headEnd/>
            <a:tailEnd/>
          </a:ln>
        </p:spPr>
        <p:txBody>
          <a:bodyPr wrap="none">
            <a:spAutoFit/>
          </a:bodyPr>
          <a:lstStyle/>
          <a:p>
            <a:pPr algn="ctr"/>
            <a:r>
              <a:rPr lang="en-US" sz="2000">
                <a:latin typeface="Calibri" pitchFamily="34" charset="0"/>
              </a:rPr>
              <a:t>Judy Garland</a:t>
            </a:r>
          </a:p>
          <a:p>
            <a:pPr algn="ctr"/>
            <a:r>
              <a:rPr lang="en-US" sz="2000">
                <a:latin typeface="Calibri" pitchFamily="34" charset="0"/>
              </a:rPr>
              <a:t>or</a:t>
            </a:r>
          </a:p>
          <a:p>
            <a:pPr algn="ctr"/>
            <a:r>
              <a:rPr lang="en-US" sz="2000">
                <a:latin typeface="Calibri" pitchFamily="34" charset="0"/>
              </a:rPr>
              <a:t>Frances Gumm?</a:t>
            </a:r>
          </a:p>
        </p:txBody>
      </p:sp>
      <p:pic>
        <p:nvPicPr>
          <p:cNvPr id="68612" name="Picture 4" descr="http://www.topnews.in/light/files/Tom-Cruise13.jpg"/>
          <p:cNvPicPr>
            <a:picLocks noChangeAspect="1" noChangeArrowheads="1"/>
          </p:cNvPicPr>
          <p:nvPr/>
        </p:nvPicPr>
        <p:blipFill>
          <a:blip r:embed="rId3"/>
          <a:srcRect/>
          <a:stretch>
            <a:fillRect/>
          </a:stretch>
        </p:blipFill>
        <p:spPr bwMode="auto">
          <a:xfrm>
            <a:off x="2590800" y="3198813"/>
            <a:ext cx="1828800" cy="1828800"/>
          </a:xfrm>
          <a:prstGeom prst="rect">
            <a:avLst/>
          </a:prstGeom>
          <a:noFill/>
          <a:ln w="9525">
            <a:noFill/>
            <a:miter lim="800000"/>
            <a:headEnd/>
            <a:tailEnd/>
          </a:ln>
        </p:spPr>
      </p:pic>
      <p:sp>
        <p:nvSpPr>
          <p:cNvPr id="9" name="TextBox 8"/>
          <p:cNvSpPr txBox="1">
            <a:spLocks noChangeArrowheads="1"/>
          </p:cNvSpPr>
          <p:nvPr/>
        </p:nvSpPr>
        <p:spPr bwMode="auto">
          <a:xfrm>
            <a:off x="2590800" y="5105400"/>
            <a:ext cx="1854200" cy="1016000"/>
          </a:xfrm>
          <a:prstGeom prst="rect">
            <a:avLst/>
          </a:prstGeom>
          <a:noFill/>
          <a:ln w="9525">
            <a:noFill/>
            <a:miter lim="800000"/>
            <a:headEnd/>
            <a:tailEnd/>
          </a:ln>
        </p:spPr>
        <p:txBody>
          <a:bodyPr wrap="none">
            <a:spAutoFit/>
          </a:bodyPr>
          <a:lstStyle/>
          <a:p>
            <a:pPr algn="ctr"/>
            <a:r>
              <a:rPr lang="en-US" sz="2000">
                <a:latin typeface="Calibri" pitchFamily="34" charset="0"/>
              </a:rPr>
              <a:t>Tom Cruise</a:t>
            </a:r>
          </a:p>
          <a:p>
            <a:pPr algn="ctr"/>
            <a:r>
              <a:rPr lang="en-US" sz="2000">
                <a:latin typeface="Calibri" pitchFamily="34" charset="0"/>
              </a:rPr>
              <a:t>or</a:t>
            </a:r>
          </a:p>
          <a:p>
            <a:pPr algn="ctr"/>
            <a:r>
              <a:rPr lang="en-US" sz="2000">
                <a:latin typeface="Calibri" pitchFamily="34" charset="0"/>
              </a:rPr>
              <a:t>Tom Mapother?</a:t>
            </a:r>
          </a:p>
        </p:txBody>
      </p:sp>
      <p:pic>
        <p:nvPicPr>
          <p:cNvPr id="68614" name="Picture 6" descr="http://www.hermes-press.com/ice-t.jpg"/>
          <p:cNvPicPr>
            <a:picLocks noChangeAspect="1" noChangeArrowheads="1"/>
          </p:cNvPicPr>
          <p:nvPr/>
        </p:nvPicPr>
        <p:blipFill>
          <a:blip r:embed="rId4"/>
          <a:srcRect/>
          <a:stretch>
            <a:fillRect/>
          </a:stretch>
        </p:blipFill>
        <p:spPr bwMode="auto">
          <a:xfrm>
            <a:off x="4922838" y="3198813"/>
            <a:ext cx="1477962" cy="1828800"/>
          </a:xfrm>
          <a:prstGeom prst="rect">
            <a:avLst/>
          </a:prstGeom>
          <a:noFill/>
          <a:ln w="9525">
            <a:noFill/>
            <a:miter lim="800000"/>
            <a:headEnd/>
            <a:tailEnd/>
          </a:ln>
        </p:spPr>
      </p:pic>
      <p:sp>
        <p:nvSpPr>
          <p:cNvPr id="11" name="TextBox 10"/>
          <p:cNvSpPr txBox="1">
            <a:spLocks noChangeArrowheads="1"/>
          </p:cNvSpPr>
          <p:nvPr/>
        </p:nvSpPr>
        <p:spPr bwMode="auto">
          <a:xfrm>
            <a:off x="4740275" y="5105400"/>
            <a:ext cx="1736725" cy="1016000"/>
          </a:xfrm>
          <a:prstGeom prst="rect">
            <a:avLst/>
          </a:prstGeom>
          <a:noFill/>
          <a:ln w="9525">
            <a:noFill/>
            <a:miter lim="800000"/>
            <a:headEnd/>
            <a:tailEnd/>
          </a:ln>
        </p:spPr>
        <p:txBody>
          <a:bodyPr wrap="none">
            <a:spAutoFit/>
          </a:bodyPr>
          <a:lstStyle/>
          <a:p>
            <a:pPr algn="ctr"/>
            <a:r>
              <a:rPr lang="en-US" sz="2000">
                <a:latin typeface="Calibri" pitchFamily="34" charset="0"/>
              </a:rPr>
              <a:t>Ice - T</a:t>
            </a:r>
          </a:p>
          <a:p>
            <a:pPr algn="ctr"/>
            <a:r>
              <a:rPr lang="en-US" sz="2000">
                <a:latin typeface="Calibri" pitchFamily="34" charset="0"/>
              </a:rPr>
              <a:t>or</a:t>
            </a:r>
          </a:p>
          <a:p>
            <a:pPr algn="ctr"/>
            <a:r>
              <a:rPr lang="en-US" sz="2000">
                <a:latin typeface="Calibri" pitchFamily="34" charset="0"/>
              </a:rPr>
              <a:t>Tracy Marrow?</a:t>
            </a:r>
          </a:p>
        </p:txBody>
      </p:sp>
      <p:pic>
        <p:nvPicPr>
          <p:cNvPr id="68616" name="Picture 8" descr="http://z.about.com/d/realitytv/1/0/a/E/1/Jane_Seymour.jpg"/>
          <p:cNvPicPr>
            <a:picLocks noChangeAspect="1" noChangeArrowheads="1"/>
          </p:cNvPicPr>
          <p:nvPr/>
        </p:nvPicPr>
        <p:blipFill>
          <a:blip r:embed="rId5"/>
          <a:srcRect/>
          <a:stretch>
            <a:fillRect/>
          </a:stretch>
        </p:blipFill>
        <p:spPr bwMode="auto">
          <a:xfrm>
            <a:off x="7086600" y="3198813"/>
            <a:ext cx="1219200" cy="1828800"/>
          </a:xfrm>
          <a:prstGeom prst="rect">
            <a:avLst/>
          </a:prstGeom>
          <a:noFill/>
          <a:ln w="9525">
            <a:noFill/>
            <a:miter lim="800000"/>
            <a:headEnd/>
            <a:tailEnd/>
          </a:ln>
        </p:spPr>
      </p:pic>
      <p:sp>
        <p:nvSpPr>
          <p:cNvPr id="13" name="TextBox 12"/>
          <p:cNvSpPr txBox="1">
            <a:spLocks noChangeArrowheads="1"/>
          </p:cNvSpPr>
          <p:nvPr/>
        </p:nvSpPr>
        <p:spPr bwMode="auto">
          <a:xfrm>
            <a:off x="6645275" y="5105400"/>
            <a:ext cx="2233613" cy="1016000"/>
          </a:xfrm>
          <a:prstGeom prst="rect">
            <a:avLst/>
          </a:prstGeom>
          <a:noFill/>
          <a:ln w="9525">
            <a:noFill/>
            <a:miter lim="800000"/>
            <a:headEnd/>
            <a:tailEnd/>
          </a:ln>
        </p:spPr>
        <p:txBody>
          <a:bodyPr wrap="none">
            <a:spAutoFit/>
          </a:bodyPr>
          <a:lstStyle/>
          <a:p>
            <a:pPr algn="ctr"/>
            <a:r>
              <a:rPr lang="en-US" sz="2000">
                <a:latin typeface="Calibri" pitchFamily="34" charset="0"/>
              </a:rPr>
              <a:t>Jane Seymour </a:t>
            </a:r>
          </a:p>
          <a:p>
            <a:pPr algn="ctr"/>
            <a:r>
              <a:rPr lang="en-US" sz="2000">
                <a:latin typeface="Calibri" pitchFamily="34" charset="0"/>
              </a:rPr>
              <a:t>or</a:t>
            </a:r>
          </a:p>
          <a:p>
            <a:pPr algn="ctr"/>
            <a:r>
              <a:rPr lang="en-US" sz="2000">
                <a:latin typeface="Calibri" pitchFamily="34" charset="0"/>
              </a:rPr>
              <a:t>Joyce Frankenburg?</a:t>
            </a:r>
          </a:p>
        </p:txBody>
      </p:sp>
      <p:sp>
        <p:nvSpPr>
          <p:cNvPr id="39949" name="Text Box 4"/>
          <p:cNvSpPr txBox="1">
            <a:spLocks noChangeArrowheads="1"/>
          </p:cNvSpPr>
          <p:nvPr/>
        </p:nvSpPr>
        <p:spPr bwMode="auto">
          <a:xfrm>
            <a:off x="304800" y="6172200"/>
            <a:ext cx="1293813" cy="457200"/>
          </a:xfrm>
          <a:prstGeom prst="rect">
            <a:avLst/>
          </a:prstGeom>
          <a:noFill/>
          <a:ln w="9525">
            <a:noFill/>
            <a:miter lim="800000"/>
            <a:headEnd/>
            <a:tailEnd/>
          </a:ln>
        </p:spPr>
        <p:txBody>
          <a:bodyPr wrap="none" anchor="b"/>
          <a:lstStyle/>
          <a:p>
            <a:r>
              <a:rPr lang="en-US" sz="1400">
                <a:latin typeface="Calibri" pitchFamily="34" charset="0"/>
              </a:rPr>
              <a:t>Source: Slovic, et. al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8610"/>
                                        </p:tgtEl>
                                        <p:attrNameLst>
                                          <p:attrName>style.visibility</p:attrName>
                                        </p:attrNameLst>
                                      </p:cBhvr>
                                      <p:to>
                                        <p:strVal val="visible"/>
                                      </p:to>
                                    </p:set>
                                    <p:anim calcmode="lin" valueType="num">
                                      <p:cBhvr additive="base">
                                        <p:cTn id="14" dur="500" fill="hold"/>
                                        <p:tgtEl>
                                          <p:spTgt spid="68610"/>
                                        </p:tgtEl>
                                        <p:attrNameLst>
                                          <p:attrName>ppt_x</p:attrName>
                                        </p:attrNameLst>
                                      </p:cBhvr>
                                      <p:tavLst>
                                        <p:tav tm="0">
                                          <p:val>
                                            <p:strVal val="#ppt_x"/>
                                          </p:val>
                                        </p:tav>
                                        <p:tav tm="100000">
                                          <p:val>
                                            <p:strVal val="#ppt_x"/>
                                          </p:val>
                                        </p:tav>
                                      </p:tavLst>
                                    </p:anim>
                                    <p:anim calcmode="lin" valueType="num">
                                      <p:cBhvr additive="base">
                                        <p:cTn id="15" dur="500" fill="hold"/>
                                        <p:tgtEl>
                                          <p:spTgt spid="686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8612"/>
                                        </p:tgtEl>
                                        <p:attrNameLst>
                                          <p:attrName>style.visibility</p:attrName>
                                        </p:attrNameLst>
                                      </p:cBhvr>
                                      <p:to>
                                        <p:strVal val="visible"/>
                                      </p:to>
                                    </p:set>
                                    <p:anim calcmode="lin" valueType="num">
                                      <p:cBhvr additive="base">
                                        <p:cTn id="24" dur="500" fill="hold"/>
                                        <p:tgtEl>
                                          <p:spTgt spid="68612"/>
                                        </p:tgtEl>
                                        <p:attrNameLst>
                                          <p:attrName>ppt_x</p:attrName>
                                        </p:attrNameLst>
                                      </p:cBhvr>
                                      <p:tavLst>
                                        <p:tav tm="0">
                                          <p:val>
                                            <p:strVal val="#ppt_x"/>
                                          </p:val>
                                        </p:tav>
                                        <p:tav tm="100000">
                                          <p:val>
                                            <p:strVal val="#ppt_x"/>
                                          </p:val>
                                        </p:tav>
                                      </p:tavLst>
                                    </p:anim>
                                    <p:anim calcmode="lin" valueType="num">
                                      <p:cBhvr additive="base">
                                        <p:cTn id="25" dur="500" fill="hold"/>
                                        <p:tgtEl>
                                          <p:spTgt spid="686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8614"/>
                                        </p:tgtEl>
                                        <p:attrNameLst>
                                          <p:attrName>style.visibility</p:attrName>
                                        </p:attrNameLst>
                                      </p:cBhvr>
                                      <p:to>
                                        <p:strVal val="visible"/>
                                      </p:to>
                                    </p:set>
                                    <p:anim calcmode="lin" valueType="num">
                                      <p:cBhvr additive="base">
                                        <p:cTn id="38" dur="500" fill="hold"/>
                                        <p:tgtEl>
                                          <p:spTgt spid="68614"/>
                                        </p:tgtEl>
                                        <p:attrNameLst>
                                          <p:attrName>ppt_x</p:attrName>
                                        </p:attrNameLst>
                                      </p:cBhvr>
                                      <p:tavLst>
                                        <p:tav tm="0">
                                          <p:val>
                                            <p:strVal val="#ppt_x"/>
                                          </p:val>
                                        </p:tav>
                                        <p:tav tm="100000">
                                          <p:val>
                                            <p:strVal val="#ppt_x"/>
                                          </p:val>
                                        </p:tav>
                                      </p:tavLst>
                                    </p:anim>
                                    <p:anim calcmode="lin" valueType="num">
                                      <p:cBhvr additive="base">
                                        <p:cTn id="39"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8616"/>
                                        </p:tgtEl>
                                        <p:attrNameLst>
                                          <p:attrName>style.visibility</p:attrName>
                                        </p:attrNameLst>
                                      </p:cBhvr>
                                      <p:to>
                                        <p:strVal val="visible"/>
                                      </p:to>
                                    </p:set>
                                    <p:anim calcmode="lin" valueType="num">
                                      <p:cBhvr additive="base">
                                        <p:cTn id="48" dur="500" fill="hold"/>
                                        <p:tgtEl>
                                          <p:spTgt spid="68616"/>
                                        </p:tgtEl>
                                        <p:attrNameLst>
                                          <p:attrName>ppt_x</p:attrName>
                                        </p:attrNameLst>
                                      </p:cBhvr>
                                      <p:tavLst>
                                        <p:tav tm="0">
                                          <p:val>
                                            <p:strVal val="#ppt_x"/>
                                          </p:val>
                                        </p:tav>
                                        <p:tav tm="100000">
                                          <p:val>
                                            <p:strVal val="#ppt_x"/>
                                          </p:val>
                                        </p:tav>
                                      </p:tavLst>
                                    </p:anim>
                                    <p:anim calcmode="lin" valueType="num">
                                      <p:cBhvr additive="base">
                                        <p:cTn id="49" dur="500" fill="hold"/>
                                        <p:tgtEl>
                                          <p:spTgt spid="686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Affect Heuristic</a:t>
            </a:r>
          </a:p>
        </p:txBody>
      </p:sp>
      <p:sp>
        <p:nvSpPr>
          <p:cNvPr id="40963" name="Content Placeholder 2"/>
          <p:cNvSpPr>
            <a:spLocks noGrp="1"/>
          </p:cNvSpPr>
          <p:nvPr>
            <p:ph idx="1"/>
          </p:nvPr>
        </p:nvSpPr>
        <p:spPr/>
        <p:txBody>
          <a:bodyPr/>
          <a:lstStyle/>
          <a:p>
            <a:pPr eaLnBrk="1" hangingPunct="1">
              <a:buFontTx/>
              <a:buNone/>
            </a:pPr>
            <a:r>
              <a:rPr lang="en-US" smtClean="0"/>
              <a:t>An emotional evaluation that occurs before conscious reasoning</a:t>
            </a:r>
          </a:p>
          <a:p>
            <a:pPr eaLnBrk="1" hangingPunct="1">
              <a:buFontTx/>
              <a:buNone/>
            </a:pPr>
            <a:endParaRPr lang="en-US" smtClean="0"/>
          </a:p>
          <a:p>
            <a:pPr eaLnBrk="1" hangingPunct="1">
              <a:buFontTx/>
              <a:buNone/>
            </a:pPr>
            <a:r>
              <a:rPr lang="en-US" smtClean="0"/>
              <a:t>“The stock market is more likely to go up on sunny than on cloudy days…”</a:t>
            </a:r>
          </a:p>
        </p:txBody>
      </p:sp>
      <p:sp>
        <p:nvSpPr>
          <p:cNvPr id="41987" name="Slide Number Placeholder 3"/>
          <p:cNvSpPr>
            <a:spLocks noGrp="1"/>
          </p:cNvSpPr>
          <p:nvPr>
            <p:ph type="sldNum" sz="quarter" idx="12"/>
          </p:nvPr>
        </p:nvSpPr>
        <p:spPr/>
        <p:txBody>
          <a:bodyPr/>
          <a:lstStyle/>
          <a:p>
            <a:pPr fontAlgn="base">
              <a:spcBef>
                <a:spcPct val="0"/>
              </a:spcBef>
              <a:spcAft>
                <a:spcPct val="0"/>
              </a:spcAft>
              <a:defRPr/>
            </a:pPr>
            <a:fld id="{BF5205E2-67E3-4A3F-A13F-DFC8F350690F}" type="slidenum">
              <a:rPr lang="en-US">
                <a:cs typeface="Arial" charset="0"/>
              </a:rPr>
              <a:pPr fontAlgn="base">
                <a:spcBef>
                  <a:spcPct val="0"/>
                </a:spcBef>
                <a:spcAft>
                  <a:spcPct val="0"/>
                </a:spcAft>
                <a:defRPr/>
              </a:pPr>
              <a:t>22</a:t>
            </a:fld>
            <a:endParaRPr lang="en-US">
              <a:cs typeface="Arial" charset="0"/>
            </a:endParaRPr>
          </a:p>
        </p:txBody>
      </p:sp>
      <p:pic>
        <p:nvPicPr>
          <p:cNvPr id="40965" name="Picture 2" descr="http://www.hometreemedia.org/images/folder%2011/1%20smiling%20sun.jpeg"/>
          <p:cNvPicPr>
            <a:picLocks noChangeAspect="1" noChangeArrowheads="1"/>
          </p:cNvPicPr>
          <p:nvPr/>
        </p:nvPicPr>
        <p:blipFill>
          <a:blip r:embed="rId2"/>
          <a:srcRect/>
          <a:stretch>
            <a:fillRect/>
          </a:stretch>
        </p:blipFill>
        <p:spPr bwMode="auto">
          <a:xfrm>
            <a:off x="1524000" y="4343400"/>
            <a:ext cx="2057400" cy="1838325"/>
          </a:xfrm>
          <a:prstGeom prst="rect">
            <a:avLst/>
          </a:prstGeom>
          <a:noFill/>
          <a:ln w="9525">
            <a:noFill/>
            <a:miter lim="800000"/>
            <a:headEnd/>
            <a:tailEnd/>
          </a:ln>
        </p:spPr>
      </p:pic>
      <p:pic>
        <p:nvPicPr>
          <p:cNvPr id="40966" name="Picture 4" descr="http://img511.imageshack.us/img511/7865/sadni2.jpg"/>
          <p:cNvPicPr>
            <a:picLocks noChangeAspect="1" noChangeArrowheads="1"/>
          </p:cNvPicPr>
          <p:nvPr/>
        </p:nvPicPr>
        <p:blipFill>
          <a:blip r:embed="rId3"/>
          <a:srcRect/>
          <a:stretch>
            <a:fillRect/>
          </a:stretch>
        </p:blipFill>
        <p:spPr bwMode="auto">
          <a:xfrm>
            <a:off x="5486400" y="4267200"/>
            <a:ext cx="1905000" cy="1905000"/>
          </a:xfrm>
          <a:prstGeom prst="rect">
            <a:avLst/>
          </a:prstGeom>
          <a:noFill/>
          <a:ln w="9525">
            <a:noFill/>
            <a:miter lim="800000"/>
            <a:headEnd/>
            <a:tailEnd/>
          </a:ln>
        </p:spPr>
      </p:pic>
      <p:sp>
        <p:nvSpPr>
          <p:cNvPr id="40967" name="Text Box 4"/>
          <p:cNvSpPr txBox="1">
            <a:spLocks noChangeArrowheads="1"/>
          </p:cNvSpPr>
          <p:nvPr/>
        </p:nvSpPr>
        <p:spPr bwMode="auto">
          <a:xfrm>
            <a:off x="0" y="6019800"/>
            <a:ext cx="7542213" cy="457200"/>
          </a:xfrm>
          <a:prstGeom prst="rect">
            <a:avLst/>
          </a:prstGeom>
          <a:noFill/>
          <a:ln w="9525">
            <a:noFill/>
            <a:miter lim="800000"/>
            <a:headEnd/>
            <a:tailEnd/>
          </a:ln>
        </p:spPr>
        <p:txBody>
          <a:bodyPr wrap="none" anchor="b"/>
          <a:lstStyle/>
          <a:p>
            <a:r>
              <a:rPr lang="en-US" sz="1400">
                <a:latin typeface="Calibri" pitchFamily="34" charset="0"/>
              </a:rPr>
              <a:t>Source: http://heuristics.behaviouralfinance.net/affect/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smtClean="0"/>
              <a:t>What We’ve Learned (So Far)</a:t>
            </a:r>
          </a:p>
        </p:txBody>
      </p:sp>
      <p:sp>
        <p:nvSpPr>
          <p:cNvPr id="41987"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endParaRPr lang="en-US" sz="3200" smtClean="0"/>
          </a:p>
          <a:p>
            <a:pPr lvl="1" eaLnBrk="1" hangingPunct="1"/>
            <a:r>
              <a:rPr lang="en-US" smtClean="0"/>
              <a:t>Anchoring</a:t>
            </a:r>
          </a:p>
          <a:p>
            <a:pPr lvl="1" eaLnBrk="1" hangingPunct="1"/>
            <a:r>
              <a:rPr lang="en-US" smtClean="0"/>
              <a:t>Affect: an emotional evaluation that occurs before conscious reasoning</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51E7908B-EB51-41E1-9480-31575B42580B}" type="slidenum">
              <a:rPr lang="en-US" sz="1400">
                <a:latin typeface="+mn-lt"/>
              </a:rPr>
              <a:pPr algn="r">
                <a:defRPr/>
              </a:pPr>
              <a:t>23</a:t>
            </a:fld>
            <a:endParaRPr lang="en-US" sz="1400">
              <a:latin typeface="+mn-l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Question:</a:t>
            </a:r>
          </a:p>
        </p:txBody>
      </p:sp>
      <p:sp>
        <p:nvSpPr>
          <p:cNvPr id="43011" name="Content Placeholder 2"/>
          <p:cNvSpPr>
            <a:spLocks noGrp="1"/>
          </p:cNvSpPr>
          <p:nvPr>
            <p:ph idx="1"/>
          </p:nvPr>
        </p:nvSpPr>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r>
              <a:rPr lang="en-US" smtClean="0"/>
              <a:t>What grade do you expect to get in this class?</a:t>
            </a:r>
          </a:p>
        </p:txBody>
      </p:sp>
      <p:sp>
        <p:nvSpPr>
          <p:cNvPr id="55299" name="Slide Number Placeholder 3"/>
          <p:cNvSpPr>
            <a:spLocks noGrp="1"/>
          </p:cNvSpPr>
          <p:nvPr>
            <p:ph type="sldNum" sz="quarter" idx="12"/>
          </p:nvPr>
        </p:nvSpPr>
        <p:spPr/>
        <p:txBody>
          <a:bodyPr/>
          <a:lstStyle/>
          <a:p>
            <a:pPr fontAlgn="base">
              <a:spcBef>
                <a:spcPct val="0"/>
              </a:spcBef>
              <a:spcAft>
                <a:spcPct val="0"/>
              </a:spcAft>
              <a:defRPr/>
            </a:pPr>
            <a:fld id="{BCC9575D-F2E3-4AC1-A842-84F0E95E7E96}"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Optimism</a:t>
            </a:r>
          </a:p>
        </p:txBody>
      </p:sp>
      <p:sp>
        <p:nvSpPr>
          <p:cNvPr id="56322" name="Slide Number Placeholder 3"/>
          <p:cNvSpPr>
            <a:spLocks noGrp="1"/>
          </p:cNvSpPr>
          <p:nvPr>
            <p:ph type="sldNum" sz="quarter" idx="12"/>
          </p:nvPr>
        </p:nvSpPr>
        <p:spPr/>
        <p:txBody>
          <a:bodyPr/>
          <a:lstStyle/>
          <a:p>
            <a:pPr fontAlgn="base">
              <a:spcBef>
                <a:spcPct val="0"/>
              </a:spcBef>
              <a:spcAft>
                <a:spcPct val="0"/>
              </a:spcAft>
              <a:defRPr/>
            </a:pPr>
            <a:fld id="{F536B718-3DF0-44F7-B48F-1C999139E02D}" type="slidenum">
              <a:rPr lang="en-US">
                <a:cs typeface="Arial" charset="0"/>
              </a:rPr>
              <a:pPr fontAlgn="base">
                <a:spcBef>
                  <a:spcPct val="0"/>
                </a:spcBef>
                <a:spcAft>
                  <a:spcPct val="0"/>
                </a:spcAft>
                <a:defRPr/>
              </a:pPr>
              <a:t>25</a:t>
            </a:fld>
            <a:endParaRPr lang="en-US">
              <a:cs typeface="Arial" charset="0"/>
            </a:endParaRPr>
          </a:p>
        </p:txBody>
      </p:sp>
      <p:pic>
        <p:nvPicPr>
          <p:cNvPr id="44036" name="Picture 2" descr="http://lolmatt.com/wp-photos/20070925-073109-2.jpg"/>
          <p:cNvPicPr>
            <a:picLocks noChangeAspect="1" noChangeArrowheads="1"/>
          </p:cNvPicPr>
          <p:nvPr/>
        </p:nvPicPr>
        <p:blipFill>
          <a:blip r:embed="rId2"/>
          <a:srcRect/>
          <a:stretch>
            <a:fillRect/>
          </a:stretch>
        </p:blipFill>
        <p:spPr bwMode="auto">
          <a:xfrm>
            <a:off x="1565275" y="1447800"/>
            <a:ext cx="6005513"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endParaRPr lang="en-US" sz="3200" smtClean="0"/>
          </a:p>
          <a:p>
            <a:pPr lvl="1" eaLnBrk="1" hangingPunct="1"/>
            <a:r>
              <a:rPr lang="en-US" smtClean="0"/>
              <a:t>Anchoring</a:t>
            </a:r>
          </a:p>
          <a:p>
            <a:pPr lvl="1" eaLnBrk="1" hangingPunct="1"/>
            <a:r>
              <a:rPr lang="en-US" smtClean="0"/>
              <a:t>Affect</a:t>
            </a:r>
          </a:p>
          <a:p>
            <a:pPr eaLnBrk="1" hangingPunct="1"/>
            <a:r>
              <a:rPr lang="en-US" smtClean="0"/>
              <a:t>Biases</a:t>
            </a:r>
          </a:p>
          <a:p>
            <a:pPr lvl="1" eaLnBrk="1" hangingPunct="1"/>
            <a:r>
              <a:rPr lang="en-US" smtClean="0"/>
              <a:t>Optimism</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60751E83-E49A-454B-B723-D7B1923A0EB4}" type="slidenum">
              <a:rPr lang="en-US" sz="1400">
                <a:latin typeface="+mn-lt"/>
              </a:rPr>
              <a:pPr algn="r">
                <a:defRPr/>
              </a:pPr>
              <a:t>26</a:t>
            </a:fld>
            <a:endParaRPr lang="en-US" sz="1400">
              <a:latin typeface="+mn-lt"/>
            </a:endParaRPr>
          </a:p>
        </p:txBody>
      </p:sp>
      <p:sp>
        <p:nvSpPr>
          <p:cNvPr id="45060"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4" descr="Maldives_1.jpg"/>
          <p:cNvPicPr>
            <a:picLocks noGrp="1" noChangeAspect="1"/>
          </p:cNvPicPr>
          <p:nvPr>
            <p:ph idx="1"/>
          </p:nvPr>
        </p:nvPicPr>
        <p:blipFill>
          <a:blip r:embed="rId2"/>
          <a:srcRect/>
          <a:stretch>
            <a:fillRect/>
          </a:stretch>
        </p:blipFill>
        <p:spPr>
          <a:xfrm>
            <a:off x="0" y="0"/>
            <a:ext cx="9144000" cy="6858000"/>
          </a:xfrm>
        </p:spPr>
      </p:pic>
      <p:sp>
        <p:nvSpPr>
          <p:cNvPr id="58370" name="Slide Number Placeholder 3"/>
          <p:cNvSpPr>
            <a:spLocks noGrp="1"/>
          </p:cNvSpPr>
          <p:nvPr>
            <p:ph type="sldNum" sz="quarter" idx="12"/>
          </p:nvPr>
        </p:nvSpPr>
        <p:spPr/>
        <p:txBody>
          <a:bodyPr/>
          <a:lstStyle/>
          <a:p>
            <a:pPr fontAlgn="base">
              <a:spcBef>
                <a:spcPct val="0"/>
              </a:spcBef>
              <a:spcAft>
                <a:spcPct val="0"/>
              </a:spcAft>
              <a:defRPr/>
            </a:pPr>
            <a:fld id="{802CC303-80CE-40CD-B65D-C807FA6EB2CE}"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4" descr="maldives-scuba-fun-island.jpg"/>
          <p:cNvPicPr>
            <a:picLocks noGrp="1" noChangeAspect="1"/>
          </p:cNvPicPr>
          <p:nvPr>
            <p:ph idx="1"/>
          </p:nvPr>
        </p:nvPicPr>
        <p:blipFill>
          <a:blip r:embed="rId2"/>
          <a:srcRect/>
          <a:stretch>
            <a:fillRect/>
          </a:stretch>
        </p:blipFill>
        <p:spPr>
          <a:xfrm>
            <a:off x="0" y="0"/>
            <a:ext cx="9144000" cy="6858000"/>
          </a:xfrm>
        </p:spPr>
      </p:pic>
      <p:sp>
        <p:nvSpPr>
          <p:cNvPr id="59394" name="Slide Number Placeholder 3"/>
          <p:cNvSpPr>
            <a:spLocks noGrp="1"/>
          </p:cNvSpPr>
          <p:nvPr>
            <p:ph type="sldNum" sz="quarter" idx="12"/>
          </p:nvPr>
        </p:nvSpPr>
        <p:spPr/>
        <p:txBody>
          <a:bodyPr/>
          <a:lstStyle/>
          <a:p>
            <a:pPr fontAlgn="base">
              <a:spcBef>
                <a:spcPct val="0"/>
              </a:spcBef>
              <a:spcAft>
                <a:spcPct val="0"/>
              </a:spcAft>
              <a:defRPr/>
            </a:pPr>
            <a:fld id="{349525CB-967D-412D-AB00-0D5F920E144E}"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descr="maldives-helengeli-village.jpg"/>
          <p:cNvPicPr>
            <a:picLocks noGrp="1" noChangeAspect="1"/>
          </p:cNvPicPr>
          <p:nvPr>
            <p:ph idx="1"/>
          </p:nvPr>
        </p:nvPicPr>
        <p:blipFill>
          <a:blip r:embed="rId2"/>
          <a:srcRect/>
          <a:stretch>
            <a:fillRect/>
          </a:stretch>
        </p:blipFill>
        <p:spPr>
          <a:xfrm>
            <a:off x="0" y="0"/>
            <a:ext cx="9144000" cy="6858000"/>
          </a:xfrm>
        </p:spPr>
      </p:pic>
      <p:sp>
        <p:nvSpPr>
          <p:cNvPr id="60418" name="Slide Number Placeholder 3"/>
          <p:cNvSpPr>
            <a:spLocks noGrp="1"/>
          </p:cNvSpPr>
          <p:nvPr>
            <p:ph type="sldNum" sz="quarter" idx="12"/>
          </p:nvPr>
        </p:nvSpPr>
        <p:spPr/>
        <p:txBody>
          <a:bodyPr/>
          <a:lstStyle/>
          <a:p>
            <a:pPr fontAlgn="base">
              <a:spcBef>
                <a:spcPct val="0"/>
              </a:spcBef>
              <a:spcAft>
                <a:spcPct val="0"/>
              </a:spcAft>
              <a:defRPr/>
            </a:pPr>
            <a:fld id="{D4304F77-E5BE-40CB-82A1-5F0DBCBA7AAF}"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172200" y="2819400"/>
            <a:ext cx="2209800" cy="1219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7" name="Title 1"/>
          <p:cNvSpPr>
            <a:spLocks noGrp="1"/>
          </p:cNvSpPr>
          <p:nvPr>
            <p:ph type="title"/>
          </p:nvPr>
        </p:nvSpPr>
        <p:spPr/>
        <p:txBody>
          <a:bodyPr/>
          <a:lstStyle/>
          <a:p>
            <a:pPr eaLnBrk="1" hangingPunct="1"/>
            <a:r>
              <a:rPr lang="en-US" smtClean="0"/>
              <a:t>Remember This Exercise?</a:t>
            </a:r>
          </a:p>
        </p:txBody>
      </p:sp>
      <p:sp>
        <p:nvSpPr>
          <p:cNvPr id="21508" name="Content Placeholder 2"/>
          <p:cNvSpPr>
            <a:spLocks noGrp="1"/>
          </p:cNvSpPr>
          <p:nvPr>
            <p:ph idx="1"/>
          </p:nvPr>
        </p:nvSpPr>
        <p:spPr/>
        <p:txBody>
          <a:bodyPr/>
          <a:lstStyle/>
          <a:p>
            <a:pPr algn="ctr" eaLnBrk="1" hangingPunct="1">
              <a:buFontTx/>
              <a:buNone/>
            </a:pPr>
            <a:r>
              <a:rPr lang="en-US" smtClean="0"/>
              <a:t>1000</a:t>
            </a:r>
          </a:p>
          <a:p>
            <a:pPr algn="ctr" eaLnBrk="1" hangingPunct="1">
              <a:buFontTx/>
              <a:buNone/>
            </a:pPr>
            <a:r>
              <a:rPr lang="en-US" smtClean="0"/>
              <a:t>     10</a:t>
            </a:r>
          </a:p>
          <a:p>
            <a:pPr algn="ctr" eaLnBrk="1" hangingPunct="1">
              <a:buFontTx/>
              <a:buNone/>
            </a:pPr>
            <a:r>
              <a:rPr lang="en-US" smtClean="0"/>
              <a:t>1000</a:t>
            </a:r>
          </a:p>
          <a:p>
            <a:pPr algn="ctr" eaLnBrk="1" hangingPunct="1">
              <a:buFontTx/>
              <a:buNone/>
            </a:pPr>
            <a:r>
              <a:rPr lang="en-US" smtClean="0"/>
              <a:t>     20</a:t>
            </a:r>
          </a:p>
          <a:p>
            <a:pPr algn="ctr" eaLnBrk="1" hangingPunct="1">
              <a:buFontTx/>
              <a:buNone/>
            </a:pPr>
            <a:r>
              <a:rPr lang="en-US" smtClean="0"/>
              <a:t>1000</a:t>
            </a:r>
          </a:p>
          <a:p>
            <a:pPr algn="ctr" eaLnBrk="1" hangingPunct="1">
              <a:buFontTx/>
              <a:buNone/>
            </a:pPr>
            <a:r>
              <a:rPr lang="en-US" smtClean="0"/>
              <a:t>     30</a:t>
            </a:r>
          </a:p>
          <a:p>
            <a:pPr algn="ctr" eaLnBrk="1" hangingPunct="1">
              <a:buFontTx/>
              <a:buNone/>
            </a:pPr>
            <a:r>
              <a:rPr lang="en-US" smtClean="0"/>
              <a:t>1000</a:t>
            </a:r>
          </a:p>
          <a:p>
            <a:pPr algn="ctr" eaLnBrk="1" hangingPunct="1">
              <a:buFontTx/>
              <a:buNone/>
            </a:pPr>
            <a:r>
              <a:rPr lang="en-US" u="sng" smtClean="0"/>
              <a:t>     40</a:t>
            </a:r>
          </a:p>
        </p:txBody>
      </p:sp>
      <p:sp>
        <p:nvSpPr>
          <p:cNvPr id="2" name="Slide Number Placeholder 3"/>
          <p:cNvSpPr>
            <a:spLocks noGrp="1"/>
          </p:cNvSpPr>
          <p:nvPr>
            <p:ph type="sldNum" sz="quarter" idx="12"/>
          </p:nvPr>
        </p:nvSpPr>
        <p:spPr/>
        <p:txBody>
          <a:bodyPr/>
          <a:lstStyle/>
          <a:p>
            <a:pPr fontAlgn="base">
              <a:spcBef>
                <a:spcPct val="0"/>
              </a:spcBef>
              <a:spcAft>
                <a:spcPct val="0"/>
              </a:spcAft>
              <a:defRPr/>
            </a:pPr>
            <a:fld id="{19F0D59A-E9F7-4AFD-9446-FA5E8EC3C170}" type="slidenum">
              <a:rPr lang="en-US">
                <a:cs typeface="Arial" charset="0"/>
              </a:rPr>
              <a:pPr fontAlgn="base">
                <a:spcBef>
                  <a:spcPct val="0"/>
                </a:spcBef>
                <a:spcAft>
                  <a:spcPct val="0"/>
                </a:spcAft>
                <a:defRPr/>
              </a:pPr>
              <a:t>3</a:t>
            </a:fld>
            <a:endParaRPr lang="en-US">
              <a:cs typeface="Arial" charset="0"/>
            </a:endParaRPr>
          </a:p>
        </p:txBody>
      </p:sp>
      <p:sp>
        <p:nvSpPr>
          <p:cNvPr id="21510" name="TextBox 5"/>
          <p:cNvSpPr txBox="1">
            <a:spLocks noChangeArrowheads="1"/>
          </p:cNvSpPr>
          <p:nvPr/>
        </p:nvSpPr>
        <p:spPr bwMode="auto">
          <a:xfrm>
            <a:off x="914400" y="3124200"/>
            <a:ext cx="2089150" cy="584200"/>
          </a:xfrm>
          <a:prstGeom prst="rect">
            <a:avLst/>
          </a:prstGeom>
          <a:noFill/>
          <a:ln w="9525">
            <a:noFill/>
            <a:miter lim="800000"/>
            <a:headEnd/>
            <a:tailEnd/>
          </a:ln>
        </p:spPr>
        <p:txBody>
          <a:bodyPr wrap="none">
            <a:spAutoFit/>
          </a:bodyPr>
          <a:lstStyle/>
          <a:p>
            <a:r>
              <a:rPr lang="en-US" sz="3200">
                <a:latin typeface="Calibri" pitchFamily="34" charset="0"/>
              </a:rPr>
              <a:t>Is it 5000….</a:t>
            </a:r>
          </a:p>
        </p:txBody>
      </p:sp>
      <p:sp>
        <p:nvSpPr>
          <p:cNvPr id="21511" name="TextBox 6"/>
          <p:cNvSpPr txBox="1">
            <a:spLocks noChangeArrowheads="1"/>
          </p:cNvSpPr>
          <p:nvPr/>
        </p:nvSpPr>
        <p:spPr bwMode="auto">
          <a:xfrm>
            <a:off x="6324600" y="3124200"/>
            <a:ext cx="1944688" cy="584200"/>
          </a:xfrm>
          <a:prstGeom prst="rect">
            <a:avLst/>
          </a:prstGeom>
          <a:noFill/>
          <a:ln w="9525">
            <a:noFill/>
            <a:miter lim="800000"/>
            <a:headEnd/>
            <a:tailEnd/>
          </a:ln>
        </p:spPr>
        <p:txBody>
          <a:bodyPr wrap="none">
            <a:spAutoFit/>
          </a:bodyPr>
          <a:lstStyle/>
          <a:p>
            <a:r>
              <a:rPr lang="en-US" sz="3200">
                <a:latin typeface="Calibri" pitchFamily="34" charset="0"/>
              </a:rPr>
              <a:t>…or 4100?</a:t>
            </a:r>
          </a:p>
        </p:txBody>
      </p:sp>
      <p:sp>
        <p:nvSpPr>
          <p:cNvPr id="21512" name="TextBox 8"/>
          <p:cNvSpPr txBox="1">
            <a:spLocks noChangeArrowheads="1"/>
          </p:cNvSpPr>
          <p:nvPr/>
        </p:nvSpPr>
        <p:spPr bwMode="auto">
          <a:xfrm>
            <a:off x="609600" y="6029325"/>
            <a:ext cx="7967663" cy="523875"/>
          </a:xfrm>
          <a:prstGeom prst="rect">
            <a:avLst/>
          </a:prstGeom>
          <a:noFill/>
          <a:ln w="9525">
            <a:noFill/>
            <a:miter lim="800000"/>
            <a:headEnd/>
            <a:tailEnd/>
          </a:ln>
        </p:spPr>
        <p:txBody>
          <a:bodyPr wrap="none">
            <a:spAutoFit/>
          </a:bodyPr>
          <a:lstStyle/>
          <a:p>
            <a:r>
              <a:rPr lang="en-US" sz="2800">
                <a:latin typeface="Calibri" pitchFamily="34" charset="0"/>
              </a:rPr>
              <a:t>Sometimes, heuristics can lead to the wrong answer!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Question:	</a:t>
            </a:r>
          </a:p>
        </p:txBody>
      </p:sp>
      <p:sp>
        <p:nvSpPr>
          <p:cNvPr id="49155" name="Content Placeholder 2"/>
          <p:cNvSpPr>
            <a:spLocks noGrp="1"/>
          </p:cNvSpPr>
          <p:nvPr>
            <p:ph type="body" sz="half" idx="1"/>
          </p:nvPr>
        </p:nvSpPr>
        <p:spPr>
          <a:xfrm>
            <a:off x="457200" y="1484313"/>
            <a:ext cx="4068763" cy="4608512"/>
          </a:xfrm>
        </p:spPr>
        <p:txBody>
          <a:bodyPr/>
          <a:lstStyle/>
          <a:p>
            <a:pPr eaLnBrk="1" hangingPunct="1">
              <a:buFontTx/>
              <a:buNone/>
            </a:pPr>
            <a:r>
              <a:rPr lang="en-US" sz="2800" smtClean="0"/>
              <a:t>	</a:t>
            </a:r>
          </a:p>
          <a:p>
            <a:pPr eaLnBrk="1" hangingPunct="1">
              <a:buFontTx/>
              <a:buNone/>
            </a:pPr>
            <a:endParaRPr lang="en-US" sz="2800" smtClean="0"/>
          </a:p>
          <a:p>
            <a:pPr eaLnBrk="1" hangingPunct="1">
              <a:buFontTx/>
              <a:buNone/>
            </a:pPr>
            <a:r>
              <a:rPr lang="en-US" sz="2800" smtClean="0"/>
              <a:t>    What’s your range with 90% confidence on what it would cost to have your own private island in the Maldives for a day?</a:t>
            </a:r>
          </a:p>
        </p:txBody>
      </p:sp>
      <p:sp>
        <p:nvSpPr>
          <p:cNvPr id="61443" name="Slide Number Placeholder 3"/>
          <p:cNvSpPr>
            <a:spLocks noGrp="1"/>
          </p:cNvSpPr>
          <p:nvPr>
            <p:ph type="sldNum" sz="quarter" idx="12"/>
          </p:nvPr>
        </p:nvSpPr>
        <p:spPr/>
        <p:txBody>
          <a:bodyPr/>
          <a:lstStyle/>
          <a:p>
            <a:pPr fontAlgn="base">
              <a:spcBef>
                <a:spcPct val="0"/>
              </a:spcBef>
              <a:spcAft>
                <a:spcPct val="0"/>
              </a:spcAft>
              <a:defRPr/>
            </a:pPr>
            <a:fld id="{438DABC4-6230-4AB3-800B-5598DC72EDE3}" type="slidenum">
              <a:rPr lang="en-US">
                <a:cs typeface="Arial" charset="0"/>
              </a:rPr>
              <a:pPr fontAlgn="base">
                <a:spcBef>
                  <a:spcPct val="0"/>
                </a:spcBef>
                <a:spcAft>
                  <a:spcPct val="0"/>
                </a:spcAft>
                <a:defRPr/>
              </a:pPr>
              <a:t>30</a:t>
            </a:fld>
            <a:endParaRPr lang="en-US">
              <a:cs typeface="Arial" charset="0"/>
            </a:endParaRPr>
          </a:p>
        </p:txBody>
      </p:sp>
      <p:pic>
        <p:nvPicPr>
          <p:cNvPr id="49157" name="Picture 70" descr="Picture1"/>
          <p:cNvPicPr>
            <a:picLocks noGrp="1" noChangeAspect="1" noChangeArrowheads="1"/>
          </p:cNvPicPr>
          <p:nvPr>
            <p:ph type="clipArt" sz="half" idx="4294967295"/>
          </p:nvPr>
        </p:nvPicPr>
        <p:blipFill>
          <a:blip r:embed="rId2"/>
          <a:srcRect/>
          <a:stretch>
            <a:fillRect/>
          </a:stretch>
        </p:blipFill>
        <p:spPr>
          <a:xfrm>
            <a:off x="4678363" y="2354263"/>
            <a:ext cx="4070350" cy="3055937"/>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Overconfidence</a:t>
            </a:r>
          </a:p>
        </p:txBody>
      </p:sp>
      <p:sp>
        <p:nvSpPr>
          <p:cNvPr id="62466" name="Slide Number Placeholder 3"/>
          <p:cNvSpPr>
            <a:spLocks noGrp="1"/>
          </p:cNvSpPr>
          <p:nvPr>
            <p:ph type="sldNum" sz="quarter" idx="12"/>
          </p:nvPr>
        </p:nvSpPr>
        <p:spPr/>
        <p:txBody>
          <a:bodyPr/>
          <a:lstStyle/>
          <a:p>
            <a:pPr fontAlgn="base">
              <a:spcBef>
                <a:spcPct val="0"/>
              </a:spcBef>
              <a:spcAft>
                <a:spcPct val="0"/>
              </a:spcAft>
              <a:defRPr/>
            </a:pPr>
            <a:fld id="{1368FD58-9897-4460-B684-962FD742C7F2}" type="slidenum">
              <a:rPr lang="en-US">
                <a:cs typeface="Arial" charset="0"/>
              </a:rPr>
              <a:pPr fontAlgn="base">
                <a:spcBef>
                  <a:spcPct val="0"/>
                </a:spcBef>
                <a:spcAft>
                  <a:spcPct val="0"/>
                </a:spcAft>
                <a:defRPr/>
              </a:pPr>
              <a:t>31</a:t>
            </a:fld>
            <a:endParaRPr lang="en-US">
              <a:cs typeface="Arial" charset="0"/>
            </a:endParaRPr>
          </a:p>
        </p:txBody>
      </p:sp>
      <p:pic>
        <p:nvPicPr>
          <p:cNvPr id="50180" name="Picture 2" descr="http://weblogs.elearning.ubc.ca/vschools/confidence.jpg"/>
          <p:cNvPicPr preferRelativeResize="0">
            <a:picLocks noChangeArrowheads="1"/>
          </p:cNvPicPr>
          <p:nvPr/>
        </p:nvPicPr>
        <p:blipFill>
          <a:blip r:embed="rId2"/>
          <a:srcRect/>
          <a:stretch>
            <a:fillRect/>
          </a:stretch>
        </p:blipFill>
        <p:spPr bwMode="auto">
          <a:xfrm>
            <a:off x="1550988" y="1524000"/>
            <a:ext cx="6008687"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p:txBody>
          <a:bodyPr/>
          <a:lstStyle/>
          <a:p>
            <a:pPr eaLnBrk="1" hangingPunct="1"/>
            <a:r>
              <a:rPr lang="en-US" sz="2800" smtClean="0"/>
              <a:t>Heuristics</a:t>
            </a:r>
          </a:p>
          <a:p>
            <a:pPr lvl="1" eaLnBrk="1" hangingPunct="1"/>
            <a:r>
              <a:rPr lang="en-US" smtClean="0"/>
              <a:t>Availability</a:t>
            </a:r>
          </a:p>
          <a:p>
            <a:pPr lvl="1" eaLnBrk="1" hangingPunct="1"/>
            <a:r>
              <a:rPr lang="en-US" smtClean="0"/>
              <a:t>Representativeness</a:t>
            </a:r>
            <a:endParaRPr lang="en-US" sz="3200" smtClean="0"/>
          </a:p>
          <a:p>
            <a:pPr lvl="1" eaLnBrk="1" hangingPunct="1"/>
            <a:r>
              <a:rPr lang="en-US" smtClean="0"/>
              <a:t>Anchoring</a:t>
            </a:r>
          </a:p>
          <a:p>
            <a:pPr lvl="1" eaLnBrk="1" hangingPunct="1"/>
            <a:r>
              <a:rPr lang="en-US" smtClean="0"/>
              <a:t>Affect</a:t>
            </a:r>
          </a:p>
          <a:p>
            <a:pPr eaLnBrk="1" hangingPunct="1"/>
            <a:r>
              <a:rPr lang="en-US" smtClean="0"/>
              <a:t>Biases</a:t>
            </a:r>
          </a:p>
          <a:p>
            <a:pPr lvl="1" eaLnBrk="1" hangingPunct="1"/>
            <a:r>
              <a:rPr lang="en-US" smtClean="0"/>
              <a:t>Optimism</a:t>
            </a:r>
          </a:p>
          <a:p>
            <a:pPr lvl="1" eaLnBrk="1" hangingPunct="1"/>
            <a:r>
              <a:rPr lang="en-US" smtClean="0"/>
              <a:t>Overconfidence</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D6F1CEA4-725E-4D31-A2C3-1DFD602119FA}" type="slidenum">
              <a:rPr lang="en-US" sz="1400">
                <a:latin typeface="+mn-lt"/>
              </a:rPr>
              <a:pPr algn="r">
                <a:defRPr/>
              </a:pPr>
              <a:t>32</a:t>
            </a:fld>
            <a:endParaRPr lang="en-US" sz="1400">
              <a:latin typeface="+mn-lt"/>
            </a:endParaRPr>
          </a:p>
        </p:txBody>
      </p:sp>
      <p:sp>
        <p:nvSpPr>
          <p:cNvPr id="51204"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lstStyle/>
          <a:p>
            <a:pPr eaLnBrk="1" hangingPunct="1"/>
            <a:r>
              <a:rPr lang="en-US" smtClean="0"/>
              <a:t>Organ Donation Consent Rates</a:t>
            </a:r>
          </a:p>
        </p:txBody>
      </p:sp>
      <p:sp>
        <p:nvSpPr>
          <p:cNvPr id="80898"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5A553CD3-F63C-4586-ACBC-31AE8CAEACB6}" type="slidenum">
              <a:rPr lang="en-US" sz="1400">
                <a:latin typeface="+mn-lt"/>
              </a:rPr>
              <a:pPr algn="r">
                <a:defRPr/>
              </a:pPr>
              <a:t>33</a:t>
            </a:fld>
            <a:endParaRPr lang="en-US" sz="1400">
              <a:latin typeface="+mn-lt"/>
            </a:endParaRPr>
          </a:p>
        </p:txBody>
      </p:sp>
      <p:graphicFrame>
        <p:nvGraphicFramePr>
          <p:cNvPr id="1026" name="Chart 7"/>
          <p:cNvGraphicFramePr>
            <a:graphicFrameLocks/>
          </p:cNvGraphicFramePr>
          <p:nvPr/>
        </p:nvGraphicFramePr>
        <p:xfrm>
          <a:off x="914400" y="1600200"/>
          <a:ext cx="7315200" cy="4114800"/>
        </p:xfrm>
        <a:graphic>
          <a:graphicData uri="http://schemas.openxmlformats.org/presentationml/2006/ole">
            <mc:AlternateContent xmlns:mc="http://schemas.openxmlformats.org/markup-compatibility/2006">
              <mc:Choice xmlns:v="urn:schemas-microsoft-com:vml" Requires="v">
                <p:oleObj spid="_x0000_s1032" r:id="rId5" imgW="7315834" imgH="4115157" progId="Excel.Sheet.8">
                  <p:embed/>
                </p:oleObj>
              </mc:Choice>
              <mc:Fallback>
                <p:oleObj r:id="rId5" imgW="7315834" imgH="4115157" progId="Excel.Shee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00200"/>
                        <a:ext cx="7315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304800" y="6172200"/>
            <a:ext cx="1293813" cy="457200"/>
          </a:xfrm>
          <a:prstGeom prst="rect">
            <a:avLst/>
          </a:prstGeom>
          <a:noFill/>
          <a:ln w="9525">
            <a:noFill/>
            <a:miter lim="800000"/>
            <a:headEnd/>
            <a:tailEnd/>
          </a:ln>
        </p:spPr>
        <p:txBody>
          <a:bodyPr wrap="none" anchor="b"/>
          <a:lstStyle/>
          <a:p>
            <a:r>
              <a:rPr lang="en-US" sz="1400">
                <a:latin typeface="Calibri" pitchFamily="34" charset="0"/>
              </a:rPr>
              <a:t>Source: Johnson, et. al (2003)</a:t>
            </a:r>
          </a:p>
        </p:txBody>
      </p:sp>
      <p:sp>
        <p:nvSpPr>
          <p:cNvPr id="67" name="TextBox 66"/>
          <p:cNvSpPr txBox="1"/>
          <p:nvPr/>
        </p:nvSpPr>
        <p:spPr>
          <a:xfrm>
            <a:off x="1752600" y="2286000"/>
            <a:ext cx="800100" cy="704850"/>
          </a:xfrm>
          <a:prstGeom prst="rect">
            <a:avLst/>
          </a:prstGeom>
          <a:noFill/>
        </p:spPr>
        <p:txBody>
          <a:bodyPr wrap="none">
            <a:spAutoFit/>
          </a:bodyPr>
          <a:lstStyle/>
          <a:p>
            <a:pPr>
              <a:lnSpc>
                <a:spcPct val="150000"/>
              </a:lnSpc>
              <a:defRPr/>
            </a:pPr>
            <a:r>
              <a:rPr lang="en-US" sz="1400" b="1" dirty="0">
                <a:latin typeface="+mn-lt"/>
              </a:rPr>
              <a:t>Opt-In</a:t>
            </a:r>
          </a:p>
          <a:p>
            <a:pPr>
              <a:lnSpc>
                <a:spcPct val="150000"/>
              </a:lnSpc>
              <a:defRPr/>
            </a:pPr>
            <a:r>
              <a:rPr lang="en-US" sz="1400" b="1" dirty="0">
                <a:latin typeface="+mn-lt"/>
              </a:rPr>
              <a:t>Opt-Out</a:t>
            </a:r>
          </a:p>
        </p:txBody>
      </p:sp>
    </p:spTree>
    <p:custDataLst>
      <p:tags r:id="rId2"/>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half" idx="4294967295"/>
          </p:nvPr>
        </p:nvSpPr>
        <p:spPr>
          <a:xfrm>
            <a:off x="457200" y="1484313"/>
            <a:ext cx="4068763" cy="4608512"/>
          </a:xfrm>
        </p:spPr>
        <p:txBody>
          <a:bodyPr/>
          <a:lstStyle/>
          <a:p>
            <a:pPr eaLnBrk="1" hangingPunct="1"/>
            <a:r>
              <a:rPr lang="en-US" sz="2800" smtClean="0"/>
              <a:t>Heuristics</a:t>
            </a:r>
          </a:p>
          <a:p>
            <a:pPr lvl="1" eaLnBrk="1" hangingPunct="1"/>
            <a:r>
              <a:rPr lang="en-US" sz="2400" smtClean="0"/>
              <a:t>Availability</a:t>
            </a:r>
          </a:p>
          <a:p>
            <a:pPr lvl="1" eaLnBrk="1" hangingPunct="1"/>
            <a:r>
              <a:rPr lang="en-US" sz="2400" smtClean="0"/>
              <a:t>Representativeness</a:t>
            </a:r>
            <a:endParaRPr lang="en-US" smtClean="0"/>
          </a:p>
          <a:p>
            <a:pPr lvl="1" eaLnBrk="1" hangingPunct="1"/>
            <a:r>
              <a:rPr lang="en-US" sz="2400" smtClean="0"/>
              <a:t>Anchoring</a:t>
            </a:r>
          </a:p>
          <a:p>
            <a:pPr lvl="1" eaLnBrk="1" hangingPunct="1"/>
            <a:r>
              <a:rPr lang="en-US" sz="2400" smtClean="0"/>
              <a:t>Affect</a:t>
            </a:r>
          </a:p>
          <a:p>
            <a:pPr eaLnBrk="1" hangingPunct="1"/>
            <a:r>
              <a:rPr lang="en-US" sz="2800" smtClean="0"/>
              <a:t>Biases</a:t>
            </a:r>
          </a:p>
          <a:p>
            <a:pPr lvl="1" eaLnBrk="1" hangingPunct="1"/>
            <a:r>
              <a:rPr lang="en-US" sz="2400" smtClean="0"/>
              <a:t>Optimism</a:t>
            </a:r>
          </a:p>
          <a:p>
            <a:pPr lvl="1" eaLnBrk="1" hangingPunct="1"/>
            <a:r>
              <a:rPr lang="en-US" sz="2400" smtClean="0"/>
              <a:t>Overconfidence</a:t>
            </a:r>
          </a:p>
        </p:txBody>
      </p:sp>
      <p:sp>
        <p:nvSpPr>
          <p:cNvPr id="52227" name="Rectangle 4"/>
          <p:cNvSpPr>
            <a:spLocks noGrp="1" noChangeArrowheads="1"/>
          </p:cNvSpPr>
          <p:nvPr>
            <p:ph type="body" sz="half" idx="4294967295"/>
          </p:nvPr>
        </p:nvSpPr>
        <p:spPr>
          <a:xfrm>
            <a:off x="4678363" y="1484313"/>
            <a:ext cx="4070350" cy="4608512"/>
          </a:xfrm>
        </p:spPr>
        <p:txBody>
          <a:bodyPr/>
          <a:lstStyle/>
          <a:p>
            <a:r>
              <a:rPr lang="en-US" sz="2800" smtClean="0"/>
              <a:t>Other Principles</a:t>
            </a:r>
          </a:p>
          <a:p>
            <a:pPr lvl="1"/>
            <a:r>
              <a:rPr lang="en-US" sz="2400" smtClean="0"/>
              <a:t>Inertia</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62835A9C-2C52-48C6-9EA5-2DAF2D54B3F8}" type="slidenum">
              <a:rPr lang="en-US" sz="1400">
                <a:latin typeface="+mn-lt"/>
              </a:rPr>
              <a:pPr algn="r">
                <a:defRPr/>
              </a:pPr>
              <a:t>34</a:t>
            </a:fld>
            <a:endParaRPr lang="en-US" sz="1400">
              <a:latin typeface="+mn-lt"/>
            </a:endParaRPr>
          </a:p>
        </p:txBody>
      </p:sp>
      <p:sp>
        <p:nvSpPr>
          <p:cNvPr id="52229"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Blackjack Rules</a:t>
            </a:r>
          </a:p>
        </p:txBody>
      </p:sp>
      <p:sp>
        <p:nvSpPr>
          <p:cNvPr id="53251" name="Content Placeholder 2"/>
          <p:cNvSpPr>
            <a:spLocks noGrp="1"/>
          </p:cNvSpPr>
          <p:nvPr>
            <p:ph idx="1"/>
          </p:nvPr>
        </p:nvSpPr>
        <p:spPr/>
        <p:txBody>
          <a:bodyPr/>
          <a:lstStyle/>
          <a:p>
            <a:pPr eaLnBrk="1" hangingPunct="1">
              <a:buFontTx/>
              <a:buNone/>
            </a:pPr>
            <a:r>
              <a:rPr lang="en-US" smtClean="0"/>
              <a:t>    The dealer hands you two cards, facing up.  The dealer also receives two cards, but you can only see one.  To win, your cards must total more than the dealer’s.  </a:t>
            </a:r>
          </a:p>
          <a:p>
            <a:pPr eaLnBrk="1" hangingPunct="1">
              <a:buFontTx/>
              <a:buNone/>
            </a:pPr>
            <a:endParaRPr lang="en-US" smtClean="0"/>
          </a:p>
          <a:p>
            <a:pPr eaLnBrk="1" hangingPunct="1">
              <a:buFontTx/>
              <a:buNone/>
            </a:pPr>
            <a:r>
              <a:rPr lang="en-US" smtClean="0"/>
              <a:t>    You can request more cards to increase your total, but if your total exceeds 21, you lose immediately.     </a:t>
            </a:r>
          </a:p>
        </p:txBody>
      </p:sp>
      <p:sp>
        <p:nvSpPr>
          <p:cNvPr id="44035" name="Slide Number Placeholder 3"/>
          <p:cNvSpPr>
            <a:spLocks noGrp="1"/>
          </p:cNvSpPr>
          <p:nvPr>
            <p:ph type="sldNum" sz="quarter" idx="12"/>
          </p:nvPr>
        </p:nvSpPr>
        <p:spPr/>
        <p:txBody>
          <a:bodyPr/>
          <a:lstStyle/>
          <a:p>
            <a:pPr fontAlgn="base">
              <a:spcBef>
                <a:spcPct val="0"/>
              </a:spcBef>
              <a:spcAft>
                <a:spcPct val="0"/>
              </a:spcAft>
              <a:defRPr/>
            </a:pPr>
            <a:fld id="{F5695EDD-C853-49B0-BCEF-D1EB58C3AE11}"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Let’s Play A Game…</a:t>
            </a:r>
          </a:p>
        </p:txBody>
      </p:sp>
      <p:sp>
        <p:nvSpPr>
          <p:cNvPr id="45058" name="Slide Number Placeholder 3"/>
          <p:cNvSpPr>
            <a:spLocks noGrp="1"/>
          </p:cNvSpPr>
          <p:nvPr>
            <p:ph type="sldNum" sz="quarter" idx="12"/>
          </p:nvPr>
        </p:nvSpPr>
        <p:spPr/>
        <p:txBody>
          <a:bodyPr/>
          <a:lstStyle/>
          <a:p>
            <a:pPr fontAlgn="base">
              <a:spcBef>
                <a:spcPct val="0"/>
              </a:spcBef>
              <a:spcAft>
                <a:spcPct val="0"/>
              </a:spcAft>
              <a:defRPr/>
            </a:pPr>
            <a:fld id="{4F5752BE-4BF1-4295-81B6-29F74DC65706}" type="slidenum">
              <a:rPr lang="en-US">
                <a:cs typeface="Arial" charset="0"/>
              </a:rPr>
              <a:pPr fontAlgn="base">
                <a:spcBef>
                  <a:spcPct val="0"/>
                </a:spcBef>
                <a:spcAft>
                  <a:spcPct val="0"/>
                </a:spcAft>
                <a:defRPr/>
              </a:pPr>
              <a:t>36</a:t>
            </a:fld>
            <a:endParaRPr lang="en-US">
              <a:cs typeface="Arial" charset="0"/>
            </a:endParaRPr>
          </a:p>
        </p:txBody>
      </p:sp>
      <p:sp>
        <p:nvSpPr>
          <p:cNvPr id="5" name="TextBox 4"/>
          <p:cNvSpPr txBox="1"/>
          <p:nvPr/>
        </p:nvSpPr>
        <p:spPr>
          <a:xfrm>
            <a:off x="2971800" y="5562600"/>
            <a:ext cx="3235325" cy="76993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4400" b="1" dirty="0">
                <a:solidFill>
                  <a:srgbClr val="FF0000"/>
                </a:solidFill>
                <a:effectLst>
                  <a:outerShdw blurRad="38100" dist="38100" dir="2700000" algn="tl">
                    <a:srgbClr val="000000">
                      <a:alpha val="43137"/>
                    </a:srgbClr>
                  </a:outerShdw>
                </a:effectLst>
              </a:rPr>
              <a:t>Hit or Stand?</a:t>
            </a:r>
          </a:p>
        </p:txBody>
      </p:sp>
      <p:pic>
        <p:nvPicPr>
          <p:cNvPr id="54277" name="Picture 6" descr="Blackjack_Image.jpg"/>
          <p:cNvPicPr>
            <a:picLocks noChangeAspect="1"/>
          </p:cNvPicPr>
          <p:nvPr/>
        </p:nvPicPr>
        <p:blipFill>
          <a:blip r:embed="rId3"/>
          <a:srcRect/>
          <a:stretch>
            <a:fillRect/>
          </a:stretch>
        </p:blipFill>
        <p:spPr bwMode="auto">
          <a:xfrm>
            <a:off x="762000" y="1828800"/>
            <a:ext cx="7546975" cy="352901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Blackjack </a:t>
            </a:r>
          </a:p>
        </p:txBody>
      </p:sp>
      <p:sp>
        <p:nvSpPr>
          <p:cNvPr id="55299" name="Content Placeholder 2"/>
          <p:cNvSpPr>
            <a:spLocks noGrp="1"/>
          </p:cNvSpPr>
          <p:nvPr>
            <p:ph idx="1"/>
          </p:nvPr>
        </p:nvSpPr>
        <p:spPr/>
        <p:txBody>
          <a:bodyPr/>
          <a:lstStyle/>
          <a:p>
            <a:pPr eaLnBrk="1" hangingPunct="1"/>
            <a:endParaRPr lang="en-US" smtClean="0"/>
          </a:p>
          <a:p>
            <a:pPr eaLnBrk="1" hangingPunct="1"/>
            <a:r>
              <a:rPr lang="en-US" smtClean="0"/>
              <a:t>Experts say you should take another card (hit)</a:t>
            </a:r>
          </a:p>
          <a:p>
            <a:pPr eaLnBrk="1" hangingPunct="1"/>
            <a:endParaRPr lang="en-US" smtClean="0"/>
          </a:p>
          <a:p>
            <a:pPr eaLnBrk="1" hangingPunct="1"/>
            <a:r>
              <a:rPr lang="en-US" smtClean="0"/>
              <a:t>Most players do not take a card (stand)</a:t>
            </a:r>
          </a:p>
          <a:p>
            <a:pPr eaLnBrk="1" hangingPunct="1"/>
            <a:endParaRPr lang="en-US" smtClean="0"/>
          </a:p>
          <a:p>
            <a:pPr eaLnBrk="1" hangingPunct="1"/>
            <a:r>
              <a:rPr lang="en-US" smtClean="0"/>
              <a:t>Why?</a:t>
            </a:r>
          </a:p>
        </p:txBody>
      </p:sp>
      <p:sp>
        <p:nvSpPr>
          <p:cNvPr id="47107" name="Slide Number Placeholder 3"/>
          <p:cNvSpPr>
            <a:spLocks noGrp="1"/>
          </p:cNvSpPr>
          <p:nvPr>
            <p:ph type="sldNum" sz="quarter" idx="12"/>
          </p:nvPr>
        </p:nvSpPr>
        <p:spPr/>
        <p:txBody>
          <a:bodyPr/>
          <a:lstStyle/>
          <a:p>
            <a:pPr fontAlgn="base">
              <a:spcBef>
                <a:spcPct val="0"/>
              </a:spcBef>
              <a:spcAft>
                <a:spcPct val="0"/>
              </a:spcAft>
              <a:defRPr/>
            </a:pPr>
            <a:fld id="{7E900649-C751-47D7-AC8C-0174C6F1401D}"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Regret Aversion</a:t>
            </a:r>
          </a:p>
        </p:txBody>
      </p:sp>
      <p:sp>
        <p:nvSpPr>
          <p:cNvPr id="56323" name="Content Placeholder 2"/>
          <p:cNvSpPr>
            <a:spLocks noGrp="1"/>
          </p:cNvSpPr>
          <p:nvPr>
            <p:ph type="body" idx="1"/>
          </p:nvPr>
        </p:nvSpPr>
        <p:spPr/>
        <p:txBody>
          <a:bodyPr/>
          <a:lstStyle/>
          <a:p>
            <a:pPr eaLnBrk="1" hangingPunct="1"/>
            <a:endParaRPr lang="en-US" smtClean="0"/>
          </a:p>
          <a:p>
            <a:pPr eaLnBrk="1" hangingPunct="1"/>
            <a:r>
              <a:rPr lang="en-US" smtClean="0"/>
              <a:t>Taking action and losing feels worse than “doing nothing” and losing</a:t>
            </a:r>
          </a:p>
          <a:p>
            <a:pPr eaLnBrk="1" hangingPunct="1"/>
            <a:endParaRPr lang="en-US" smtClean="0"/>
          </a:p>
          <a:p>
            <a:pPr eaLnBrk="1" hangingPunct="1"/>
            <a:r>
              <a:rPr lang="en-US" smtClean="0"/>
              <a:t>Although the outcome is the same, regret plays a larger role post-action</a:t>
            </a:r>
          </a:p>
        </p:txBody>
      </p:sp>
      <p:sp>
        <p:nvSpPr>
          <p:cNvPr id="48131" name="Slide Number Placeholder 3"/>
          <p:cNvSpPr>
            <a:spLocks noGrp="1"/>
          </p:cNvSpPr>
          <p:nvPr>
            <p:ph type="sldNum" sz="quarter" idx="12"/>
          </p:nvPr>
        </p:nvSpPr>
        <p:spPr/>
        <p:txBody>
          <a:bodyPr/>
          <a:lstStyle/>
          <a:p>
            <a:pPr fontAlgn="base">
              <a:spcBef>
                <a:spcPct val="0"/>
              </a:spcBef>
              <a:spcAft>
                <a:spcPct val="0"/>
              </a:spcAft>
              <a:defRPr/>
            </a:pPr>
            <a:fld id="{7D7004B8-3134-4A27-86B3-C06AE0966F76}"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type="body" sz="half" idx="4294967295"/>
          </p:nvPr>
        </p:nvSpPr>
        <p:spPr>
          <a:xfrm>
            <a:off x="457200" y="1484313"/>
            <a:ext cx="4068763" cy="4608512"/>
          </a:xfrm>
        </p:spPr>
        <p:txBody>
          <a:bodyPr/>
          <a:lstStyle/>
          <a:p>
            <a:pPr eaLnBrk="1" hangingPunct="1"/>
            <a:r>
              <a:rPr lang="en-US" sz="2800" smtClean="0"/>
              <a:t>Heuristics</a:t>
            </a:r>
          </a:p>
          <a:p>
            <a:pPr lvl="1" eaLnBrk="1" hangingPunct="1"/>
            <a:r>
              <a:rPr lang="en-US" sz="2400" smtClean="0"/>
              <a:t>Availability</a:t>
            </a:r>
          </a:p>
          <a:p>
            <a:pPr lvl="1" eaLnBrk="1" hangingPunct="1"/>
            <a:r>
              <a:rPr lang="en-US" sz="2400" smtClean="0"/>
              <a:t>Representativeness</a:t>
            </a:r>
            <a:endParaRPr lang="en-US" smtClean="0"/>
          </a:p>
          <a:p>
            <a:pPr lvl="1" eaLnBrk="1" hangingPunct="1"/>
            <a:r>
              <a:rPr lang="en-US" sz="2400" smtClean="0"/>
              <a:t>Anchoring</a:t>
            </a:r>
          </a:p>
          <a:p>
            <a:pPr lvl="1" eaLnBrk="1" hangingPunct="1"/>
            <a:r>
              <a:rPr lang="en-US" sz="2400" smtClean="0"/>
              <a:t>Affect</a:t>
            </a:r>
          </a:p>
          <a:p>
            <a:pPr eaLnBrk="1" hangingPunct="1"/>
            <a:r>
              <a:rPr lang="en-US" sz="2800" smtClean="0"/>
              <a:t>Biases</a:t>
            </a:r>
          </a:p>
          <a:p>
            <a:pPr lvl="1" eaLnBrk="1" hangingPunct="1"/>
            <a:r>
              <a:rPr lang="en-US" sz="2400" smtClean="0"/>
              <a:t>Optimism</a:t>
            </a:r>
          </a:p>
          <a:p>
            <a:pPr lvl="1" eaLnBrk="1" hangingPunct="1"/>
            <a:r>
              <a:rPr lang="en-US" sz="2400" smtClean="0"/>
              <a:t>Overconfidence</a:t>
            </a:r>
          </a:p>
        </p:txBody>
      </p:sp>
      <p:sp>
        <p:nvSpPr>
          <p:cNvPr id="57347" name="Rectangle 68"/>
          <p:cNvSpPr>
            <a:spLocks noGrp="1" noChangeArrowheads="1"/>
          </p:cNvSpPr>
          <p:nvPr>
            <p:ph type="body" sz="half" idx="4294967295"/>
          </p:nvPr>
        </p:nvSpPr>
        <p:spPr>
          <a:xfrm>
            <a:off x="4678363" y="1484313"/>
            <a:ext cx="4070350" cy="4608512"/>
          </a:xfrm>
        </p:spPr>
        <p:txBody>
          <a:bodyPr/>
          <a:lstStyle/>
          <a:p>
            <a:r>
              <a:rPr lang="en-US" sz="2800" smtClean="0"/>
              <a:t>Other Principles</a:t>
            </a:r>
          </a:p>
          <a:p>
            <a:pPr lvl="1"/>
            <a:r>
              <a:rPr lang="en-US" sz="2400" smtClean="0"/>
              <a:t>Inertia</a:t>
            </a:r>
          </a:p>
          <a:p>
            <a:pPr lvl="1"/>
            <a:r>
              <a:rPr lang="en-US" sz="2400" smtClean="0"/>
              <a:t>Regret Aversion</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BAABD2DF-E16D-4B4F-9493-0F0D50A25ECB}" type="slidenum">
              <a:rPr lang="en-US" sz="1400">
                <a:latin typeface="+mn-lt"/>
              </a:rPr>
              <a:pPr algn="r">
                <a:defRPr/>
              </a:pPr>
              <a:t>39</a:t>
            </a:fld>
            <a:endParaRPr lang="en-US" sz="1400">
              <a:latin typeface="+mn-lt"/>
            </a:endParaRPr>
          </a:p>
        </p:txBody>
      </p:sp>
      <p:sp>
        <p:nvSpPr>
          <p:cNvPr id="57349"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Heuristics and Biases</a:t>
            </a:r>
          </a:p>
        </p:txBody>
      </p:sp>
      <p:sp>
        <p:nvSpPr>
          <p:cNvPr id="22531" name="Content Placeholder 2"/>
          <p:cNvSpPr>
            <a:spLocks noGrp="1"/>
          </p:cNvSpPr>
          <p:nvPr>
            <p:ph idx="1"/>
          </p:nvPr>
        </p:nvSpPr>
        <p:spPr/>
        <p:txBody>
          <a:bodyPr/>
          <a:lstStyle/>
          <a:p>
            <a:pPr eaLnBrk="1" hangingPunct="1"/>
            <a:endParaRPr lang="en-US" smtClean="0"/>
          </a:p>
          <a:p>
            <a:pPr eaLnBrk="1" hangingPunct="1"/>
            <a:r>
              <a:rPr lang="en-US" smtClean="0"/>
              <a:t>Heuristics = “Quick Rules of Thumb”</a:t>
            </a:r>
          </a:p>
          <a:p>
            <a:pPr lvl="1" eaLnBrk="1" hangingPunct="1"/>
            <a:r>
              <a:rPr lang="en-US" smtClean="0"/>
              <a:t>Optimal decision NOT guaranteed</a:t>
            </a:r>
          </a:p>
          <a:p>
            <a:pPr lvl="1" eaLnBrk="1" hangingPunct="1"/>
            <a:endParaRPr lang="en-US" smtClean="0"/>
          </a:p>
          <a:p>
            <a:pPr eaLnBrk="1" hangingPunct="1"/>
            <a:r>
              <a:rPr lang="en-US" smtClean="0"/>
              <a:t>Biases = “Applying Heuristics Inappropriately”</a:t>
            </a:r>
          </a:p>
          <a:p>
            <a:pPr lvl="1" eaLnBrk="1" hangingPunct="1"/>
            <a:r>
              <a:rPr lang="en-US" smtClean="0"/>
              <a:t>Can negatively influence decision making process</a:t>
            </a:r>
          </a:p>
          <a:p>
            <a:pPr eaLnBrk="1" hangingPunct="1"/>
            <a:endParaRPr lang="en-US" smtClean="0"/>
          </a:p>
          <a:p>
            <a:pPr lvl="1" eaLnBrk="1" hangingPunct="1"/>
            <a:endParaRPr lang="en-US" smtClean="0"/>
          </a:p>
        </p:txBody>
      </p:sp>
      <p:sp>
        <p:nvSpPr>
          <p:cNvPr id="2" name="Slide Number Placeholder 4"/>
          <p:cNvSpPr>
            <a:spLocks noGrp="1"/>
          </p:cNvSpPr>
          <p:nvPr>
            <p:ph type="sldNum" sz="quarter" idx="12"/>
          </p:nvPr>
        </p:nvSpPr>
        <p:spPr/>
        <p:txBody>
          <a:bodyPr/>
          <a:lstStyle/>
          <a:p>
            <a:pPr fontAlgn="base">
              <a:spcBef>
                <a:spcPct val="0"/>
              </a:spcBef>
              <a:spcAft>
                <a:spcPct val="0"/>
              </a:spcAft>
              <a:defRPr/>
            </a:pPr>
            <a:fld id="{AC784DDC-8CDC-4A72-9092-77B4C248B099}" type="slidenum">
              <a:rPr lang="en-US">
                <a:cs typeface="Arial" charset="0"/>
              </a:rPr>
              <a:pPr fontAlgn="base">
                <a:spcBef>
                  <a:spcPct val="0"/>
                </a:spcBef>
                <a:spcAft>
                  <a:spcPct val="0"/>
                </a:spcAft>
                <a:defRPr/>
              </a:pPr>
              <a:t>4</a:t>
            </a:fld>
            <a:endParaRPr lang="en-US">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Illusion of Control</a:t>
            </a:r>
          </a:p>
        </p:txBody>
      </p:sp>
      <p:sp>
        <p:nvSpPr>
          <p:cNvPr id="58371" name="Content Placeholder 2"/>
          <p:cNvSpPr>
            <a:spLocks noGrp="1"/>
          </p:cNvSpPr>
          <p:nvPr>
            <p:ph type="body" sz="half" idx="1"/>
          </p:nvPr>
        </p:nvSpPr>
        <p:spPr>
          <a:xfrm>
            <a:off x="457200" y="1484313"/>
            <a:ext cx="4068763" cy="4608512"/>
          </a:xfrm>
        </p:spPr>
        <p:txBody>
          <a:bodyPr/>
          <a:lstStyle/>
          <a:p>
            <a:pPr eaLnBrk="1" hangingPunct="1"/>
            <a:r>
              <a:rPr lang="en-US" sz="2800" smtClean="0"/>
              <a:t>Craps players throw harder when they want higher numbers and softer for lower numbers</a:t>
            </a:r>
          </a:p>
          <a:p>
            <a:pPr eaLnBrk="1" hangingPunct="1"/>
            <a:r>
              <a:rPr lang="en-US" sz="2800" smtClean="0"/>
              <a:t>People choose their own lottery numbers, thinking they can pick the winners</a:t>
            </a:r>
          </a:p>
          <a:p>
            <a:pPr eaLnBrk="1" hangingPunct="1"/>
            <a:endParaRPr lang="en-US" sz="2800" smtClean="0"/>
          </a:p>
          <a:p>
            <a:pPr eaLnBrk="1" hangingPunct="1"/>
            <a:endParaRPr lang="en-US" sz="2800" smtClean="0"/>
          </a:p>
        </p:txBody>
      </p:sp>
      <p:sp>
        <p:nvSpPr>
          <p:cNvPr id="51203" name="Slide Number Placeholder 3"/>
          <p:cNvSpPr>
            <a:spLocks noGrp="1"/>
          </p:cNvSpPr>
          <p:nvPr>
            <p:ph type="sldNum" sz="quarter" idx="12"/>
          </p:nvPr>
        </p:nvSpPr>
        <p:spPr/>
        <p:txBody>
          <a:bodyPr/>
          <a:lstStyle/>
          <a:p>
            <a:pPr fontAlgn="base">
              <a:spcBef>
                <a:spcPct val="0"/>
              </a:spcBef>
              <a:spcAft>
                <a:spcPct val="0"/>
              </a:spcAft>
              <a:defRPr/>
            </a:pPr>
            <a:fld id="{F8CD7F9B-9156-47D2-B373-BC1F2587B263}" type="slidenum">
              <a:rPr lang="en-US">
                <a:cs typeface="Arial" charset="0"/>
              </a:rPr>
              <a:pPr fontAlgn="base">
                <a:spcBef>
                  <a:spcPct val="0"/>
                </a:spcBef>
                <a:spcAft>
                  <a:spcPct val="0"/>
                </a:spcAft>
                <a:defRPr/>
              </a:pPr>
              <a:t>40</a:t>
            </a:fld>
            <a:endParaRPr lang="en-US">
              <a:cs typeface="Arial" charset="0"/>
            </a:endParaRPr>
          </a:p>
        </p:txBody>
      </p:sp>
      <p:sp>
        <p:nvSpPr>
          <p:cNvPr id="58373" name="TextBox 5"/>
          <p:cNvSpPr txBox="1">
            <a:spLocks noChangeArrowheads="1"/>
          </p:cNvSpPr>
          <p:nvPr/>
        </p:nvSpPr>
        <p:spPr bwMode="auto">
          <a:xfrm>
            <a:off x="457200" y="6248400"/>
            <a:ext cx="1952625" cy="307975"/>
          </a:xfrm>
          <a:prstGeom prst="rect">
            <a:avLst/>
          </a:prstGeom>
          <a:noFill/>
          <a:ln w="9525">
            <a:noFill/>
            <a:miter lim="800000"/>
            <a:headEnd/>
            <a:tailEnd/>
          </a:ln>
        </p:spPr>
        <p:txBody>
          <a:bodyPr wrap="none">
            <a:spAutoFit/>
          </a:bodyPr>
          <a:lstStyle/>
          <a:p>
            <a:r>
              <a:rPr lang="en-US" sz="1400">
                <a:latin typeface="Calibri" pitchFamily="34" charset="0"/>
              </a:rPr>
              <a:t>Source:  Henslin, (1967)</a:t>
            </a:r>
          </a:p>
        </p:txBody>
      </p:sp>
      <p:pic>
        <p:nvPicPr>
          <p:cNvPr id="58374" name="Picture 74" descr="Picture2"/>
          <p:cNvPicPr>
            <a:picLocks noGrp="1" noChangeAspect="1" noChangeArrowheads="1"/>
          </p:cNvPicPr>
          <p:nvPr>
            <p:ph type="clipArt" sz="half" idx="4294967295"/>
          </p:nvPr>
        </p:nvPicPr>
        <p:blipFill>
          <a:blip r:embed="rId2"/>
          <a:srcRect/>
          <a:stretch>
            <a:fillRect/>
          </a:stretch>
        </p:blipFill>
        <p:spPr>
          <a:xfrm>
            <a:off x="4987925" y="2444750"/>
            <a:ext cx="3449638" cy="2687638"/>
          </a:xfr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type="body" sz="half" idx="4294967295"/>
          </p:nvPr>
        </p:nvSpPr>
        <p:spPr>
          <a:xfrm>
            <a:off x="457200" y="1484313"/>
            <a:ext cx="4068763" cy="4608512"/>
          </a:xfrm>
        </p:spPr>
        <p:txBody>
          <a:bodyPr/>
          <a:lstStyle/>
          <a:p>
            <a:pPr eaLnBrk="1" hangingPunct="1"/>
            <a:r>
              <a:rPr lang="en-US" sz="2800" smtClean="0"/>
              <a:t>Heuristics</a:t>
            </a:r>
          </a:p>
          <a:p>
            <a:pPr lvl="1" eaLnBrk="1" hangingPunct="1"/>
            <a:r>
              <a:rPr lang="en-US" sz="2400" smtClean="0"/>
              <a:t>Availability</a:t>
            </a:r>
          </a:p>
          <a:p>
            <a:pPr lvl="1" eaLnBrk="1" hangingPunct="1"/>
            <a:r>
              <a:rPr lang="en-US" sz="2400" smtClean="0"/>
              <a:t>Representativeness</a:t>
            </a:r>
            <a:endParaRPr lang="en-US" smtClean="0"/>
          </a:p>
          <a:p>
            <a:pPr lvl="1" eaLnBrk="1" hangingPunct="1"/>
            <a:r>
              <a:rPr lang="en-US" sz="2400" smtClean="0"/>
              <a:t>Anchoring</a:t>
            </a:r>
          </a:p>
          <a:p>
            <a:pPr lvl="1" eaLnBrk="1" hangingPunct="1"/>
            <a:r>
              <a:rPr lang="en-US" sz="2400" smtClean="0"/>
              <a:t>Affect</a:t>
            </a:r>
          </a:p>
          <a:p>
            <a:pPr eaLnBrk="1" hangingPunct="1"/>
            <a:r>
              <a:rPr lang="en-US" sz="2800" smtClean="0"/>
              <a:t>Biases</a:t>
            </a:r>
          </a:p>
          <a:p>
            <a:pPr lvl="1" eaLnBrk="1" hangingPunct="1"/>
            <a:r>
              <a:rPr lang="en-US" sz="2400" smtClean="0"/>
              <a:t>Optimism</a:t>
            </a:r>
          </a:p>
          <a:p>
            <a:pPr lvl="1" eaLnBrk="1" hangingPunct="1"/>
            <a:r>
              <a:rPr lang="en-US" sz="2400" smtClean="0"/>
              <a:t>Overconfidence</a:t>
            </a:r>
          </a:p>
        </p:txBody>
      </p:sp>
      <p:sp>
        <p:nvSpPr>
          <p:cNvPr id="59395" name="Rectangle 4"/>
          <p:cNvSpPr>
            <a:spLocks noGrp="1" noChangeArrowheads="1"/>
          </p:cNvSpPr>
          <p:nvPr>
            <p:ph type="body" sz="half" idx="4294967295"/>
          </p:nvPr>
        </p:nvSpPr>
        <p:spPr>
          <a:xfrm>
            <a:off x="4678363" y="1484313"/>
            <a:ext cx="4070350" cy="4608512"/>
          </a:xfrm>
        </p:spPr>
        <p:txBody>
          <a:bodyPr/>
          <a:lstStyle/>
          <a:p>
            <a:r>
              <a:rPr lang="en-US" sz="2800" smtClean="0"/>
              <a:t>Other Principles</a:t>
            </a:r>
          </a:p>
          <a:p>
            <a:pPr lvl="1"/>
            <a:r>
              <a:rPr lang="en-US" sz="2400" smtClean="0"/>
              <a:t>Inertia</a:t>
            </a:r>
          </a:p>
          <a:p>
            <a:pPr lvl="1"/>
            <a:r>
              <a:rPr lang="en-US" sz="2400" smtClean="0"/>
              <a:t>Regret Aversion</a:t>
            </a:r>
          </a:p>
          <a:p>
            <a:pPr lvl="1"/>
            <a:r>
              <a:rPr lang="en-US" sz="2400" smtClean="0"/>
              <a:t>Illusion of Control</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F8A3D0DF-5374-4B4E-AED9-BDA526FBAFE2}" type="slidenum">
              <a:rPr lang="en-US" sz="1400">
                <a:latin typeface="+mn-lt"/>
              </a:rPr>
              <a:pPr algn="r">
                <a:defRPr/>
              </a:pPr>
              <a:t>41</a:t>
            </a:fld>
            <a:endParaRPr lang="en-US" sz="1400">
              <a:latin typeface="+mn-lt"/>
            </a:endParaRPr>
          </a:p>
        </p:txBody>
      </p:sp>
      <p:sp>
        <p:nvSpPr>
          <p:cNvPr id="59397"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Question:	</a:t>
            </a:r>
          </a:p>
        </p:txBody>
      </p:sp>
      <p:sp>
        <p:nvSpPr>
          <p:cNvPr id="60419" name="Content Placeholder 2"/>
          <p:cNvSpPr>
            <a:spLocks noGrp="1"/>
          </p:cNvSpPr>
          <p:nvPr>
            <p:ph idx="1"/>
          </p:nvPr>
        </p:nvSpPr>
        <p:spPr/>
        <p:txBody>
          <a:bodyPr/>
          <a:lstStyle/>
          <a:p>
            <a:pPr algn="ctr">
              <a:buFontTx/>
              <a:buNone/>
            </a:pPr>
            <a:endParaRPr lang="en-US" smtClean="0"/>
          </a:p>
          <a:p>
            <a:pPr algn="ctr">
              <a:buFontTx/>
              <a:buNone/>
            </a:pPr>
            <a:endParaRPr lang="en-US" smtClean="0"/>
          </a:p>
          <a:p>
            <a:pPr algn="ctr">
              <a:buFontTx/>
              <a:buNone/>
            </a:pPr>
            <a:r>
              <a:rPr lang="en-US" smtClean="0"/>
              <a:t>Do you think that the price of crude oil was higher in 1981 or 2007?</a:t>
            </a:r>
          </a:p>
        </p:txBody>
      </p:sp>
      <p:sp>
        <p:nvSpPr>
          <p:cNvPr id="4" name="Slide Number Placeholder 3"/>
          <p:cNvSpPr>
            <a:spLocks noGrp="1"/>
          </p:cNvSpPr>
          <p:nvPr>
            <p:ph type="sldNum" sz="quarter" idx="12"/>
          </p:nvPr>
        </p:nvSpPr>
        <p:spPr/>
        <p:txBody>
          <a:bodyPr/>
          <a:lstStyle/>
          <a:p>
            <a:pPr>
              <a:defRPr/>
            </a:pPr>
            <a:fld id="{6DFB858A-5C6A-4D9D-9D25-88C9492C5538}"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Money Illusion – Price of Crude Oil</a:t>
            </a:r>
          </a:p>
        </p:txBody>
      </p:sp>
      <p:graphicFrame>
        <p:nvGraphicFramePr>
          <p:cNvPr id="2050" name="Content Placeholder 5"/>
          <p:cNvGraphicFramePr>
            <a:graphicFrameLocks noGrp="1"/>
          </p:cNvGraphicFramePr>
          <p:nvPr>
            <p:ph idx="1"/>
          </p:nvPr>
        </p:nvGraphicFramePr>
        <p:xfrm>
          <a:off x="914400" y="1600200"/>
          <a:ext cx="7315200" cy="4114800"/>
        </p:xfrm>
        <a:graphic>
          <a:graphicData uri="http://schemas.openxmlformats.org/presentationml/2006/ole">
            <mc:AlternateContent xmlns:mc="http://schemas.openxmlformats.org/markup-compatibility/2006">
              <mc:Choice xmlns:v="urn:schemas-microsoft-com:vml" Requires="v">
                <p:oleObj spid="_x0000_s2056" r:id="rId4" imgW="7315834" imgH="4115157" progId="Excel.Sheet.8">
                  <p:embed/>
                </p:oleObj>
              </mc:Choice>
              <mc:Fallback>
                <p:oleObj r:id="rId4" imgW="7315834" imgH="4115157" progId="Excel.Shee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3152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AFB11353-B3BE-4E39-B572-445371349FBA}" type="slidenum">
              <a:rPr lang="en-US" smtClean="0"/>
              <a:pPr>
                <a:defRPr/>
              </a:pPr>
              <a:t>43</a:t>
            </a:fld>
            <a:endParaRPr lang="en-US"/>
          </a:p>
        </p:txBody>
      </p:sp>
      <p:sp>
        <p:nvSpPr>
          <p:cNvPr id="2053" name="TextBox 5"/>
          <p:cNvSpPr txBox="1">
            <a:spLocks noChangeArrowheads="1"/>
          </p:cNvSpPr>
          <p:nvPr/>
        </p:nvSpPr>
        <p:spPr bwMode="auto">
          <a:xfrm>
            <a:off x="457200" y="6248400"/>
            <a:ext cx="5311775" cy="307975"/>
          </a:xfrm>
          <a:prstGeom prst="rect">
            <a:avLst/>
          </a:prstGeom>
          <a:noFill/>
          <a:ln w="9525">
            <a:noFill/>
            <a:miter lim="800000"/>
            <a:headEnd/>
            <a:tailEnd/>
          </a:ln>
        </p:spPr>
        <p:txBody>
          <a:bodyPr wrap="none">
            <a:spAutoFit/>
          </a:bodyPr>
          <a:lstStyle/>
          <a:p>
            <a:r>
              <a:rPr lang="en-US" sz="1400">
                <a:latin typeface="Calibri" pitchFamily="34" charset="0"/>
              </a:rPr>
              <a:t>Source: http://en.wikipedia.org/wiki/Image:Oil_Prices_1861_2007.svg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type="body" sz="half" idx="4294967295"/>
          </p:nvPr>
        </p:nvSpPr>
        <p:spPr>
          <a:xfrm>
            <a:off x="457200" y="1484313"/>
            <a:ext cx="4068763" cy="4608512"/>
          </a:xfrm>
        </p:spPr>
        <p:txBody>
          <a:bodyPr/>
          <a:lstStyle/>
          <a:p>
            <a:pPr eaLnBrk="1" hangingPunct="1"/>
            <a:r>
              <a:rPr lang="en-US" sz="2800" smtClean="0"/>
              <a:t>Heuristics</a:t>
            </a:r>
          </a:p>
          <a:p>
            <a:pPr lvl="1" eaLnBrk="1" hangingPunct="1"/>
            <a:r>
              <a:rPr lang="en-US" sz="2400" smtClean="0"/>
              <a:t>Availability</a:t>
            </a:r>
          </a:p>
          <a:p>
            <a:pPr lvl="1" eaLnBrk="1" hangingPunct="1"/>
            <a:r>
              <a:rPr lang="en-US" sz="2400" smtClean="0"/>
              <a:t>Representativeness</a:t>
            </a:r>
            <a:endParaRPr lang="en-US" smtClean="0"/>
          </a:p>
          <a:p>
            <a:pPr lvl="1" eaLnBrk="1" hangingPunct="1"/>
            <a:r>
              <a:rPr lang="en-US" sz="2400" smtClean="0"/>
              <a:t>Anchoring</a:t>
            </a:r>
          </a:p>
          <a:p>
            <a:pPr lvl="1" eaLnBrk="1" hangingPunct="1"/>
            <a:r>
              <a:rPr lang="en-US" sz="2400" smtClean="0"/>
              <a:t>Affect</a:t>
            </a:r>
          </a:p>
          <a:p>
            <a:pPr eaLnBrk="1" hangingPunct="1"/>
            <a:r>
              <a:rPr lang="en-US" sz="2800" smtClean="0"/>
              <a:t>Biases</a:t>
            </a:r>
          </a:p>
          <a:p>
            <a:pPr lvl="1" eaLnBrk="1" hangingPunct="1"/>
            <a:r>
              <a:rPr lang="en-US" sz="2400" smtClean="0"/>
              <a:t>Optimism</a:t>
            </a:r>
          </a:p>
          <a:p>
            <a:pPr lvl="1" eaLnBrk="1" hangingPunct="1"/>
            <a:r>
              <a:rPr lang="en-US" sz="2400" smtClean="0"/>
              <a:t>Overconfidence</a:t>
            </a:r>
          </a:p>
        </p:txBody>
      </p:sp>
      <p:sp>
        <p:nvSpPr>
          <p:cNvPr id="61443" name="Rectangle 4"/>
          <p:cNvSpPr>
            <a:spLocks noGrp="1" noChangeArrowheads="1"/>
          </p:cNvSpPr>
          <p:nvPr>
            <p:ph type="body" sz="half" idx="4294967295"/>
          </p:nvPr>
        </p:nvSpPr>
        <p:spPr>
          <a:xfrm>
            <a:off x="4678363" y="1484313"/>
            <a:ext cx="4070350" cy="4608512"/>
          </a:xfrm>
        </p:spPr>
        <p:txBody>
          <a:bodyPr/>
          <a:lstStyle/>
          <a:p>
            <a:r>
              <a:rPr lang="en-US" sz="2800" smtClean="0"/>
              <a:t>Other Principles</a:t>
            </a:r>
          </a:p>
          <a:p>
            <a:pPr lvl="1"/>
            <a:r>
              <a:rPr lang="en-US" sz="2400" smtClean="0"/>
              <a:t>Inertia</a:t>
            </a:r>
          </a:p>
          <a:p>
            <a:pPr lvl="1"/>
            <a:r>
              <a:rPr lang="en-US" sz="2400" smtClean="0"/>
              <a:t>Regret Aversion</a:t>
            </a:r>
          </a:p>
          <a:p>
            <a:pPr lvl="1"/>
            <a:r>
              <a:rPr lang="en-US" sz="2400" smtClean="0"/>
              <a:t>Illusion of Control</a:t>
            </a:r>
          </a:p>
          <a:p>
            <a:pPr lvl="1"/>
            <a:r>
              <a:rPr lang="en-US" sz="2400" smtClean="0"/>
              <a:t>Money Illusion</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1C240D02-A82C-405E-82FE-3AE621E1AADA}" type="slidenum">
              <a:rPr lang="en-US" sz="1400">
                <a:latin typeface="+mn-lt"/>
              </a:rPr>
              <a:pPr algn="r">
                <a:defRPr/>
              </a:pPr>
              <a:t>44</a:t>
            </a:fld>
            <a:endParaRPr lang="en-US" sz="1400">
              <a:latin typeface="+mn-lt"/>
            </a:endParaRPr>
          </a:p>
        </p:txBody>
      </p:sp>
      <p:sp>
        <p:nvSpPr>
          <p:cNvPr id="61445" name="Title 1"/>
          <p:cNvSpPr>
            <a:spLocks noGrp="1"/>
          </p:cNvSpPr>
          <p:nvPr>
            <p:ph type="title" idx="4294967295"/>
          </p:nvPr>
        </p:nvSpPr>
        <p:spPr/>
        <p:txBody>
          <a:bodyPr/>
          <a:lstStyle/>
          <a:p>
            <a:pPr eaLnBrk="1" hangingPunct="1"/>
            <a:r>
              <a:rPr lang="en-US" smtClean="0"/>
              <a:t>What We’ve Learned (So Far)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p:txBody>
          <a:bodyPr/>
          <a:lstStyle/>
          <a:p>
            <a:pPr fontAlgn="base">
              <a:spcBef>
                <a:spcPct val="0"/>
              </a:spcBef>
              <a:spcAft>
                <a:spcPct val="0"/>
              </a:spcAft>
              <a:defRPr/>
            </a:pPr>
            <a:fld id="{3DA6875D-7A13-48B5-A65A-A092E03A97E1}" type="slidenum">
              <a:rPr lang="en-US" altLang="en-US">
                <a:cs typeface="Arial" charset="0"/>
              </a:rPr>
              <a:pPr fontAlgn="base">
                <a:spcBef>
                  <a:spcPct val="0"/>
                </a:spcBef>
                <a:spcAft>
                  <a:spcPct val="0"/>
                </a:spcAft>
                <a:defRPr/>
              </a:pPr>
              <a:t>45</a:t>
            </a:fld>
            <a:endParaRPr lang="en-US" altLang="en-US">
              <a:cs typeface="Arial" charset="0"/>
            </a:endParaRPr>
          </a:p>
        </p:txBody>
      </p:sp>
      <p:sp>
        <p:nvSpPr>
          <p:cNvPr id="62467" name="Rectangle 2"/>
          <p:cNvSpPr>
            <a:spLocks noGrp="1" noChangeArrowheads="1"/>
          </p:cNvSpPr>
          <p:nvPr>
            <p:ph type="title"/>
          </p:nvPr>
        </p:nvSpPr>
        <p:spPr/>
        <p:txBody>
          <a:bodyPr/>
          <a:lstStyle/>
          <a:p>
            <a:pPr eaLnBrk="1" hangingPunct="1"/>
            <a:r>
              <a:rPr lang="en-GB" smtClean="0"/>
              <a:t>Driving in Bolivia</a:t>
            </a:r>
          </a:p>
        </p:txBody>
      </p:sp>
      <p:sp>
        <p:nvSpPr>
          <p:cNvPr id="62468" name="Rectangle 3"/>
          <p:cNvSpPr>
            <a:spLocks noGrp="1" noChangeArrowheads="1"/>
          </p:cNvSpPr>
          <p:nvPr>
            <p:ph type="body" idx="1"/>
          </p:nvPr>
        </p:nvSpPr>
        <p:spPr/>
        <p:txBody>
          <a:bodyPr/>
          <a:lstStyle/>
          <a:p>
            <a:pPr eaLnBrk="1" hangingPunct="1">
              <a:buFont typeface="Wingdings" pitchFamily="2" charset="2"/>
              <a:buNone/>
            </a:pPr>
            <a:r>
              <a:rPr lang="en-US" sz="2400" smtClean="0"/>
              <a:t>	</a:t>
            </a:r>
          </a:p>
          <a:p>
            <a:pPr eaLnBrk="1" hangingPunct="1">
              <a:buFont typeface="Wingdings" pitchFamily="2" charset="2"/>
              <a:buNone/>
            </a:pPr>
            <a:r>
              <a:rPr lang="en-US" sz="2400" smtClean="0"/>
              <a:t>	The Stremnaya Road is extremely beautiful with gorgeous mountains, cliffs and greenery.  While the road offers dramatic scenery, it is considered by some the most dangerous road in the world.  The combination of extremely narrow roads and tall cliffs could easily result in a deadly accident, and an average of two vehicles per month fall from the road.  The danger of the road ironically though has made it a popular tourist destination starting in the 1990s. Mountain biker enthusiasts, in particular, have made it a favorite destination for downhill biking.</a:t>
            </a:r>
            <a:endParaRPr lang="en-GB" sz="240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Question:</a:t>
            </a:r>
          </a:p>
        </p:txBody>
      </p:sp>
      <p:sp>
        <p:nvSpPr>
          <p:cNvPr id="63491" name="Rectangle 68"/>
          <p:cNvSpPr>
            <a:spLocks noGrp="1" noChangeArrowheads="1"/>
          </p:cNvSpPr>
          <p:nvPr>
            <p:ph type="body" idx="4294967295"/>
          </p:nvPr>
        </p:nvSpPr>
        <p:spPr/>
        <p:txBody>
          <a:bodyPr/>
          <a:lstStyle/>
          <a:p>
            <a:pPr>
              <a:buFontTx/>
              <a:buNone/>
            </a:pPr>
            <a:r>
              <a:rPr lang="en-US" smtClean="0"/>
              <a:t>	</a:t>
            </a:r>
          </a:p>
          <a:p>
            <a:pPr>
              <a:buFontTx/>
              <a:buNone/>
            </a:pPr>
            <a:r>
              <a:rPr lang="en-US" smtClean="0"/>
              <a:t>	Would you be interested in taking an all expenses paid trip to the Stremnaya Road?</a:t>
            </a:r>
          </a:p>
          <a:p>
            <a:endParaRPr lang="en-US" smtClean="0"/>
          </a:p>
          <a:p>
            <a:pPr lvl="1">
              <a:buFontTx/>
              <a:buNone/>
            </a:pPr>
            <a:r>
              <a:rPr lang="en-US" smtClean="0"/>
              <a:t>__  Yes</a:t>
            </a:r>
          </a:p>
          <a:p>
            <a:pPr lvl="1">
              <a:buFontTx/>
              <a:buNone/>
            </a:pPr>
            <a:r>
              <a:rPr lang="en-US" smtClean="0"/>
              <a:t>__  No</a:t>
            </a:r>
          </a:p>
          <a:p>
            <a:pPr lvl="1">
              <a:buFontTx/>
              <a:buNone/>
            </a:pPr>
            <a:r>
              <a:rPr lang="en-US" smtClean="0"/>
              <a:t>__  I am not sure</a:t>
            </a:r>
          </a:p>
        </p:txBody>
      </p:sp>
      <p:sp>
        <p:nvSpPr>
          <p:cNvPr id="68610" name="Slide Number Placeholder 3"/>
          <p:cNvSpPr>
            <a:spLocks noGrp="1"/>
          </p:cNvSpPr>
          <p:nvPr>
            <p:ph type="sldNum" sz="quarter" idx="12"/>
          </p:nvPr>
        </p:nvSpPr>
        <p:spPr/>
        <p:txBody>
          <a:bodyPr/>
          <a:lstStyle/>
          <a:p>
            <a:pPr fontAlgn="base">
              <a:spcBef>
                <a:spcPct val="0"/>
              </a:spcBef>
              <a:spcAft>
                <a:spcPct val="0"/>
              </a:spcAft>
              <a:defRPr/>
            </a:pPr>
            <a:fld id="{3C9F0A99-FA76-4E87-B0F5-755236B6BF08}" type="slidenum">
              <a:rPr lang="en-US">
                <a:cs typeface="Arial" charset="0"/>
              </a:rPr>
              <a:pPr fontAlgn="base">
                <a:spcBef>
                  <a:spcPct val="0"/>
                </a:spcBef>
                <a:spcAft>
                  <a:spcPct val="0"/>
                </a:spcAft>
                <a:defRPr/>
              </a:pPr>
              <a:t>46</a:t>
            </a:fld>
            <a:endParaRPr lang="en-US">
              <a:cs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3"/>
          </p:nvPr>
        </p:nvSpPr>
        <p:spPr/>
        <p:txBody>
          <a:bodyPr/>
          <a:lstStyle/>
          <a:p>
            <a:pPr fontAlgn="base">
              <a:spcBef>
                <a:spcPct val="0"/>
              </a:spcBef>
              <a:spcAft>
                <a:spcPct val="0"/>
              </a:spcAft>
              <a:defRPr/>
            </a:pPr>
            <a:fld id="{F7C356C9-43A8-4827-82EB-A862B0EA9AAF}" type="slidenum">
              <a:rPr lang="en-US">
                <a:cs typeface="Arial" charset="0"/>
              </a:rPr>
              <a:pPr fontAlgn="base">
                <a:spcBef>
                  <a:spcPct val="0"/>
                </a:spcBef>
                <a:spcAft>
                  <a:spcPct val="0"/>
                </a:spcAft>
                <a:defRPr/>
              </a:pPr>
              <a:t>47</a:t>
            </a:fld>
            <a:endParaRPr lang="en-US">
              <a:cs typeface="Arial" charset="0"/>
            </a:endParaRPr>
          </a:p>
        </p:txBody>
      </p:sp>
      <p:pic>
        <p:nvPicPr>
          <p:cNvPr id="64515" name="Picture 2" descr="MH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3"/>
          </p:nvPr>
        </p:nvSpPr>
        <p:spPr/>
        <p:txBody>
          <a:bodyPr/>
          <a:lstStyle/>
          <a:p>
            <a:pPr fontAlgn="base">
              <a:spcBef>
                <a:spcPct val="0"/>
              </a:spcBef>
              <a:spcAft>
                <a:spcPct val="0"/>
              </a:spcAft>
              <a:defRPr/>
            </a:pPr>
            <a:fld id="{87664A3B-16F6-4561-BC81-BA417E841ABB}" type="slidenum">
              <a:rPr lang="en-US">
                <a:cs typeface="Arial" charset="0"/>
              </a:rPr>
              <a:pPr fontAlgn="base">
                <a:spcBef>
                  <a:spcPct val="0"/>
                </a:spcBef>
                <a:spcAft>
                  <a:spcPct val="0"/>
                </a:spcAft>
                <a:defRPr/>
              </a:pPr>
              <a:t>48</a:t>
            </a:fld>
            <a:endParaRPr lang="en-US">
              <a:cs typeface="Arial" charset="0"/>
            </a:endParaRPr>
          </a:p>
        </p:txBody>
      </p:sp>
      <p:pic>
        <p:nvPicPr>
          <p:cNvPr id="65539" name="Picture 2" descr="MH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3"/>
          </p:nvPr>
        </p:nvSpPr>
        <p:spPr/>
        <p:txBody>
          <a:bodyPr/>
          <a:lstStyle/>
          <a:p>
            <a:pPr fontAlgn="base">
              <a:spcBef>
                <a:spcPct val="0"/>
              </a:spcBef>
              <a:spcAft>
                <a:spcPct val="0"/>
              </a:spcAft>
              <a:defRPr/>
            </a:pPr>
            <a:fld id="{6DE45D5E-F72C-429D-8C81-9A14150D4132}" type="slidenum">
              <a:rPr lang="en-US">
                <a:cs typeface="Arial" charset="0"/>
              </a:rPr>
              <a:pPr fontAlgn="base">
                <a:spcBef>
                  <a:spcPct val="0"/>
                </a:spcBef>
                <a:spcAft>
                  <a:spcPct val="0"/>
                </a:spcAft>
                <a:defRPr/>
              </a:pPr>
              <a:t>49</a:t>
            </a:fld>
            <a:endParaRPr lang="en-US">
              <a:cs typeface="Arial" charset="0"/>
            </a:endParaRPr>
          </a:p>
        </p:txBody>
      </p:sp>
      <p:pic>
        <p:nvPicPr>
          <p:cNvPr id="66563" name="Picture 2" descr="MH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Question:</a:t>
            </a:r>
          </a:p>
        </p:txBody>
      </p:sp>
      <p:sp>
        <p:nvSpPr>
          <p:cNvPr id="23555" name="Content Placeholder 2"/>
          <p:cNvSpPr>
            <a:spLocks noGrp="1"/>
          </p:cNvSpPr>
          <p:nvPr>
            <p:ph idx="1"/>
          </p:nvPr>
        </p:nvSpPr>
        <p:spPr/>
        <p:txBody>
          <a:bodyPr/>
          <a:lstStyle/>
          <a:p>
            <a:pPr algn="ctr" eaLnBrk="1" hangingPunct="1">
              <a:buFontTx/>
              <a:buNone/>
            </a:pPr>
            <a:r>
              <a:rPr lang="en-US" smtClean="0"/>
              <a:t>Which is the more likely cause of death? </a:t>
            </a:r>
          </a:p>
        </p:txBody>
      </p:sp>
      <p:sp>
        <p:nvSpPr>
          <p:cNvPr id="2" name="Slide Number Placeholder 3"/>
          <p:cNvSpPr>
            <a:spLocks noGrp="1"/>
          </p:cNvSpPr>
          <p:nvPr>
            <p:ph type="sldNum" sz="quarter" idx="12"/>
          </p:nvPr>
        </p:nvSpPr>
        <p:spPr/>
        <p:txBody>
          <a:bodyPr/>
          <a:lstStyle/>
          <a:p>
            <a:pPr fontAlgn="base">
              <a:spcBef>
                <a:spcPct val="0"/>
              </a:spcBef>
              <a:spcAft>
                <a:spcPct val="0"/>
              </a:spcAft>
              <a:defRPr/>
            </a:pPr>
            <a:fld id="{84B46247-4208-4ACD-B4F9-CF959B6C6D8F}" type="slidenum">
              <a:rPr lang="en-US">
                <a:cs typeface="Arial" charset="0"/>
              </a:rPr>
              <a:pPr fontAlgn="base">
                <a:spcBef>
                  <a:spcPct val="0"/>
                </a:spcBef>
                <a:spcAft>
                  <a:spcPct val="0"/>
                </a:spcAft>
                <a:defRPr/>
              </a:pPr>
              <a:t>5</a:t>
            </a:fld>
            <a:endParaRPr lang="en-US">
              <a:cs typeface="Arial" charset="0"/>
            </a:endParaRPr>
          </a:p>
        </p:txBody>
      </p:sp>
      <p:grpSp>
        <p:nvGrpSpPr>
          <p:cNvPr id="23557" name="Group 7"/>
          <p:cNvGrpSpPr>
            <a:grpSpLocks/>
          </p:cNvGrpSpPr>
          <p:nvPr/>
        </p:nvGrpSpPr>
        <p:grpSpPr bwMode="auto">
          <a:xfrm>
            <a:off x="1524000" y="2438400"/>
            <a:ext cx="6019800" cy="2962275"/>
            <a:chOff x="1447800" y="2590800"/>
            <a:chExt cx="6019800" cy="2961620"/>
          </a:xfrm>
        </p:grpSpPr>
        <p:pic>
          <p:nvPicPr>
            <p:cNvPr id="23622" name="Picture 2" descr="http://800lbgorilla.files.wordpress.com/2007/04/shark-attack1.jpg"/>
            <p:cNvPicPr>
              <a:picLocks noChangeAspect="1" noChangeArrowheads="1"/>
            </p:cNvPicPr>
            <p:nvPr/>
          </p:nvPicPr>
          <p:blipFill>
            <a:blip r:embed="rId3"/>
            <a:srcRect/>
            <a:stretch>
              <a:fillRect/>
            </a:stretch>
          </p:blipFill>
          <p:spPr bwMode="auto">
            <a:xfrm>
              <a:off x="4896882" y="2590800"/>
              <a:ext cx="2570718" cy="2286000"/>
            </a:xfrm>
            <a:prstGeom prst="rect">
              <a:avLst/>
            </a:prstGeom>
            <a:noFill/>
            <a:ln w="9525">
              <a:solidFill>
                <a:schemeClr val="accent1"/>
              </a:solidFill>
              <a:miter lim="800000"/>
              <a:headEnd/>
              <a:tailEnd/>
            </a:ln>
          </p:spPr>
        </p:pic>
        <p:pic>
          <p:nvPicPr>
            <p:cNvPr id="23623" name="Picture 4" descr="http://img515.imageshack.us/img515/5145/part1lk1.jpg"/>
            <p:cNvPicPr>
              <a:picLocks noChangeAspect="1" noChangeArrowheads="1"/>
            </p:cNvPicPr>
            <p:nvPr/>
          </p:nvPicPr>
          <p:blipFill>
            <a:blip r:embed="rId4"/>
            <a:srcRect/>
            <a:stretch>
              <a:fillRect/>
            </a:stretch>
          </p:blipFill>
          <p:spPr bwMode="auto">
            <a:xfrm>
              <a:off x="1524001" y="2590800"/>
              <a:ext cx="2590799" cy="2285999"/>
            </a:xfrm>
            <a:prstGeom prst="rect">
              <a:avLst/>
            </a:prstGeom>
            <a:noFill/>
            <a:ln w="9525">
              <a:solidFill>
                <a:schemeClr val="accent1"/>
              </a:solidFill>
              <a:miter lim="800000"/>
              <a:headEnd/>
              <a:tailEnd/>
            </a:ln>
          </p:spPr>
        </p:pic>
        <p:sp>
          <p:nvSpPr>
            <p:cNvPr id="23624" name="TextBox 6"/>
            <p:cNvSpPr txBox="1">
              <a:spLocks noChangeArrowheads="1"/>
            </p:cNvSpPr>
            <p:nvPr/>
          </p:nvSpPr>
          <p:spPr bwMode="auto">
            <a:xfrm>
              <a:off x="1447800" y="5029200"/>
              <a:ext cx="5854167" cy="523220"/>
            </a:xfrm>
            <a:prstGeom prst="rect">
              <a:avLst/>
            </a:prstGeom>
            <a:noFill/>
            <a:ln w="9525">
              <a:noFill/>
              <a:miter lim="800000"/>
              <a:headEnd/>
              <a:tailEnd/>
            </a:ln>
          </p:spPr>
          <p:txBody>
            <a:bodyPr wrap="none">
              <a:spAutoFit/>
            </a:bodyPr>
            <a:lstStyle/>
            <a:p>
              <a:r>
                <a:rPr lang="en-US" sz="2800" b="1">
                  <a:latin typeface="Calibri" pitchFamily="34" charset="0"/>
                </a:rPr>
                <a:t>Falling Plane Part               Shark Attack</a:t>
              </a:r>
            </a:p>
          </p:txBody>
        </p:sp>
      </p:grpSp>
      <p:sp>
        <p:nvSpPr>
          <p:cNvPr id="9" name="TextBox 8"/>
          <p:cNvSpPr txBox="1">
            <a:spLocks noChangeArrowheads="1"/>
          </p:cNvSpPr>
          <p:nvPr/>
        </p:nvSpPr>
        <p:spPr bwMode="auto">
          <a:xfrm>
            <a:off x="914400" y="5486400"/>
            <a:ext cx="7081838" cy="523875"/>
          </a:xfrm>
          <a:prstGeom prst="rect">
            <a:avLst/>
          </a:prstGeom>
          <a:noFill/>
          <a:ln w="9525">
            <a:solidFill>
              <a:schemeClr val="tx1"/>
            </a:solidFill>
            <a:miter lim="800000"/>
            <a:headEnd/>
            <a:tailEnd/>
          </a:ln>
        </p:spPr>
        <p:txBody>
          <a:bodyPr wrap="none">
            <a:spAutoFit/>
          </a:bodyPr>
          <a:lstStyle/>
          <a:p>
            <a:r>
              <a:rPr lang="en-US" sz="2800" b="1">
                <a:latin typeface="Calibri" pitchFamily="34" charset="0"/>
              </a:rPr>
              <a:t>Death by falling plane parts is 30x MORE likely</a:t>
            </a:r>
          </a:p>
        </p:txBody>
      </p:sp>
      <p:sp>
        <p:nvSpPr>
          <p:cNvPr id="23559" name="Text Box 4"/>
          <p:cNvSpPr txBox="1">
            <a:spLocks noChangeArrowheads="1"/>
          </p:cNvSpPr>
          <p:nvPr/>
        </p:nvSpPr>
        <p:spPr bwMode="auto">
          <a:xfrm>
            <a:off x="304800" y="6172200"/>
            <a:ext cx="1293813" cy="457200"/>
          </a:xfrm>
          <a:prstGeom prst="rect">
            <a:avLst/>
          </a:prstGeom>
          <a:noFill/>
          <a:ln w="9525">
            <a:noFill/>
            <a:miter lim="800000"/>
            <a:headEnd/>
            <a:tailEnd/>
          </a:ln>
        </p:spPr>
        <p:txBody>
          <a:bodyPr wrap="none" anchor="b"/>
          <a:lstStyle/>
          <a:p>
            <a:r>
              <a:rPr lang="en-US" sz="1400">
                <a:latin typeface="Calibri" pitchFamily="34" charset="0"/>
              </a:rPr>
              <a:t>Source: http://www.learner.org/discoveringpsychology/11/e11expand.html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3"/>
          </p:nvPr>
        </p:nvSpPr>
        <p:spPr/>
        <p:txBody>
          <a:bodyPr/>
          <a:lstStyle/>
          <a:p>
            <a:pPr fontAlgn="base">
              <a:spcBef>
                <a:spcPct val="0"/>
              </a:spcBef>
              <a:spcAft>
                <a:spcPct val="0"/>
              </a:spcAft>
              <a:defRPr/>
            </a:pPr>
            <a:fld id="{93036390-C13F-4A09-AE91-DAD0313A16F8}" type="slidenum">
              <a:rPr lang="en-US">
                <a:cs typeface="Arial" charset="0"/>
              </a:rPr>
              <a:pPr fontAlgn="base">
                <a:spcBef>
                  <a:spcPct val="0"/>
                </a:spcBef>
                <a:spcAft>
                  <a:spcPct val="0"/>
                </a:spcAft>
                <a:defRPr/>
              </a:pPr>
              <a:t>50</a:t>
            </a:fld>
            <a:endParaRPr lang="en-US">
              <a:cs typeface="Arial" charset="0"/>
            </a:endParaRPr>
          </a:p>
        </p:txBody>
      </p:sp>
      <p:pic>
        <p:nvPicPr>
          <p:cNvPr id="67587" name="Picture 2" descr="MH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3"/>
          <p:cNvSpPr>
            <a:spLocks noGrp="1"/>
          </p:cNvSpPr>
          <p:nvPr>
            <p:ph type="sldNum" sz="quarter" idx="13"/>
          </p:nvPr>
        </p:nvSpPr>
        <p:spPr/>
        <p:txBody>
          <a:bodyPr/>
          <a:lstStyle/>
          <a:p>
            <a:pPr fontAlgn="base">
              <a:spcBef>
                <a:spcPct val="0"/>
              </a:spcBef>
              <a:spcAft>
                <a:spcPct val="0"/>
              </a:spcAft>
              <a:defRPr/>
            </a:pPr>
            <a:fld id="{A4A950AA-DAD1-448B-84F1-81668841C581}" type="slidenum">
              <a:rPr lang="en-US">
                <a:cs typeface="Arial" charset="0"/>
              </a:rPr>
              <a:pPr fontAlgn="base">
                <a:spcBef>
                  <a:spcPct val="0"/>
                </a:spcBef>
                <a:spcAft>
                  <a:spcPct val="0"/>
                </a:spcAft>
                <a:defRPr/>
              </a:pPr>
              <a:t>51</a:t>
            </a:fld>
            <a:endParaRPr lang="en-US">
              <a:cs typeface="Arial" charset="0"/>
            </a:endParaRPr>
          </a:p>
        </p:txBody>
      </p:sp>
      <p:pic>
        <p:nvPicPr>
          <p:cNvPr id="68611" name="Picture 2" descr="MH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13"/>
          </p:nvPr>
        </p:nvSpPr>
        <p:spPr/>
        <p:txBody>
          <a:bodyPr/>
          <a:lstStyle/>
          <a:p>
            <a:pPr fontAlgn="base">
              <a:spcBef>
                <a:spcPct val="0"/>
              </a:spcBef>
              <a:spcAft>
                <a:spcPct val="0"/>
              </a:spcAft>
              <a:defRPr/>
            </a:pPr>
            <a:fld id="{9FC63AAD-E4C8-44AA-AF42-B57E5701B18F}" type="slidenum">
              <a:rPr lang="en-US">
                <a:cs typeface="Arial" charset="0"/>
              </a:rPr>
              <a:pPr fontAlgn="base">
                <a:spcBef>
                  <a:spcPct val="0"/>
                </a:spcBef>
                <a:spcAft>
                  <a:spcPct val="0"/>
                </a:spcAft>
                <a:defRPr/>
              </a:pPr>
              <a:t>52</a:t>
            </a:fld>
            <a:endParaRPr lang="en-US">
              <a:cs typeface="Arial" charset="0"/>
            </a:endParaRPr>
          </a:p>
        </p:txBody>
      </p:sp>
      <p:pic>
        <p:nvPicPr>
          <p:cNvPr id="69635" name="Picture 2" descr="MH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4"/>
          <p:cNvSpPr>
            <a:spLocks noGrp="1"/>
          </p:cNvSpPr>
          <p:nvPr>
            <p:ph type="sldNum" sz="quarter" idx="12"/>
          </p:nvPr>
        </p:nvSpPr>
        <p:spPr/>
        <p:txBody>
          <a:bodyPr/>
          <a:lstStyle/>
          <a:p>
            <a:pPr fontAlgn="base">
              <a:spcBef>
                <a:spcPct val="0"/>
              </a:spcBef>
              <a:spcAft>
                <a:spcPct val="0"/>
              </a:spcAft>
              <a:defRPr/>
            </a:pPr>
            <a:fld id="{AC020038-9257-4C0C-997C-6A0557C78363}" type="slidenum">
              <a:rPr lang="en-US" smtClean="0">
                <a:cs typeface="Arial" charset="0"/>
              </a:rPr>
              <a:pPr fontAlgn="base">
                <a:spcBef>
                  <a:spcPct val="0"/>
                </a:spcBef>
                <a:spcAft>
                  <a:spcPct val="0"/>
                </a:spcAft>
                <a:defRPr/>
              </a:pPr>
              <a:t>53</a:t>
            </a:fld>
            <a:endParaRPr lang="en-US" smtClean="0">
              <a:cs typeface="Arial" charset="0"/>
            </a:endParaRPr>
          </a:p>
        </p:txBody>
      </p:sp>
      <p:pic>
        <p:nvPicPr>
          <p:cNvPr id="70659" name="Picture 2" descr="DSK00061-DSC_004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pPr eaLnBrk="1" hangingPunct="1"/>
            <a:r>
              <a:rPr lang="en-US" smtClean="0"/>
              <a:t>Question:</a:t>
            </a:r>
          </a:p>
        </p:txBody>
      </p:sp>
      <p:sp>
        <p:nvSpPr>
          <p:cNvPr id="71683" name="Rectangle 3"/>
          <p:cNvSpPr>
            <a:spLocks noGrp="1" noChangeArrowheads="1"/>
          </p:cNvSpPr>
          <p:nvPr>
            <p:ph type="body" idx="4294967295"/>
          </p:nvPr>
        </p:nvSpPr>
        <p:spPr/>
        <p:txBody>
          <a:bodyPr/>
          <a:lstStyle/>
          <a:p>
            <a:pPr>
              <a:buFontTx/>
              <a:buNone/>
            </a:pPr>
            <a:r>
              <a:rPr lang="en-US" smtClean="0"/>
              <a:t>	</a:t>
            </a:r>
          </a:p>
          <a:p>
            <a:pPr>
              <a:buFontTx/>
              <a:buNone/>
            </a:pPr>
            <a:r>
              <a:rPr lang="en-US" smtClean="0"/>
              <a:t>	Would you be interested in taking an all expenses paid trip to the Stremnaya Road?</a:t>
            </a:r>
          </a:p>
          <a:p>
            <a:endParaRPr lang="en-US" smtClean="0"/>
          </a:p>
          <a:p>
            <a:pPr lvl="1">
              <a:buFontTx/>
              <a:buNone/>
            </a:pPr>
            <a:r>
              <a:rPr lang="en-US" smtClean="0"/>
              <a:t>__  Yes</a:t>
            </a:r>
          </a:p>
          <a:p>
            <a:pPr lvl="1">
              <a:buFontTx/>
              <a:buNone/>
            </a:pPr>
            <a:r>
              <a:rPr lang="en-US" smtClean="0"/>
              <a:t>__  No</a:t>
            </a:r>
          </a:p>
          <a:p>
            <a:pPr lvl="1">
              <a:buFontTx/>
              <a:buNone/>
            </a:pPr>
            <a:r>
              <a:rPr lang="en-US" smtClean="0"/>
              <a:t>__  I am not sure</a:t>
            </a:r>
          </a:p>
        </p:txBody>
      </p:sp>
      <p:sp>
        <p:nvSpPr>
          <p:cNvPr id="68610"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D3015C8C-E5AC-4A43-9831-23EB6AB2A311}" type="slidenum">
              <a:rPr lang="en-US" sz="1400">
                <a:latin typeface="+mn-lt"/>
              </a:rPr>
              <a:pPr algn="r">
                <a:defRPr/>
              </a:pPr>
              <a:t>54</a:t>
            </a:fld>
            <a:endParaRPr lang="en-US" sz="1400">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3"/>
          </p:nvPr>
        </p:nvSpPr>
        <p:spPr>
          <a:xfrm>
            <a:off x="6629400" y="6557963"/>
            <a:ext cx="2133600" cy="279400"/>
          </a:xfrm>
        </p:spPr>
        <p:txBody>
          <a:bodyPr/>
          <a:lstStyle/>
          <a:p>
            <a:pPr fontAlgn="base">
              <a:spcBef>
                <a:spcPct val="0"/>
              </a:spcBef>
              <a:spcAft>
                <a:spcPct val="0"/>
              </a:spcAft>
              <a:defRPr/>
            </a:pPr>
            <a:fld id="{4FF83716-D613-4DEF-B04C-165D84B76011}" type="slidenum">
              <a:rPr lang="en-US" altLang="en-US">
                <a:cs typeface="Arial" charset="0"/>
              </a:rPr>
              <a:pPr fontAlgn="base">
                <a:spcBef>
                  <a:spcPct val="0"/>
                </a:spcBef>
                <a:spcAft>
                  <a:spcPct val="0"/>
                </a:spcAft>
                <a:defRPr/>
              </a:pPr>
              <a:t>55</a:t>
            </a:fld>
            <a:endParaRPr lang="en-US" altLang="en-US">
              <a:cs typeface="Arial" charset="0"/>
            </a:endParaRPr>
          </a:p>
        </p:txBody>
      </p:sp>
      <p:graphicFrame>
        <p:nvGraphicFramePr>
          <p:cNvPr id="251030" name="Group 150"/>
          <p:cNvGraphicFramePr>
            <a:graphicFrameLocks noGrp="1"/>
          </p:cNvGraphicFramePr>
          <p:nvPr>
            <p:ph type="tbl" idx="1"/>
          </p:nvPr>
        </p:nvGraphicFramePr>
        <p:xfrm>
          <a:off x="468313" y="1844675"/>
          <a:ext cx="3886200" cy="3884614"/>
        </p:xfrm>
        <a:graphic>
          <a:graphicData uri="http://schemas.openxmlformats.org/drawingml/2006/table">
            <a:tbl>
              <a:tblPr/>
              <a:tblGrid>
                <a:gridCol w="3886200"/>
              </a:tblGrid>
              <a:tr h="647700">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2200" b="1" i="0" u="none" strike="noStrike" cap="none" normalizeH="0" baseline="0" smtClean="0">
                          <a:ln>
                            <a:noFill/>
                          </a:ln>
                          <a:solidFill>
                            <a:srgbClr val="000000"/>
                          </a:solidFill>
                          <a:effectLst/>
                          <a:latin typeface="Arial" pitchFamily="34" charset="0"/>
                          <a:cs typeface="Arial" pitchFamily="34" charset="0"/>
                        </a:rPr>
                        <a:t>Cognitive / Deliberative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9933"/>
                    </a:solidFill>
                  </a:tcPr>
                </a:tc>
              </a:tr>
              <a:tr h="64611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Relatively slow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Demanding of cognitive capacity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Controlled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Analytic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Rule-based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8" name="Text Box 40"/>
          <p:cNvSpPr txBox="1">
            <a:spLocks noChangeArrowheads="1"/>
          </p:cNvSpPr>
          <p:nvPr/>
        </p:nvSpPr>
        <p:spPr bwMode="auto">
          <a:xfrm>
            <a:off x="382588" y="6096000"/>
            <a:ext cx="3968750" cy="457200"/>
          </a:xfrm>
          <a:prstGeom prst="rect">
            <a:avLst/>
          </a:prstGeom>
          <a:noFill/>
          <a:ln w="9525">
            <a:noFill/>
            <a:miter lim="800000"/>
            <a:headEnd/>
            <a:tailEnd/>
          </a:ln>
        </p:spPr>
        <p:txBody>
          <a:bodyPr wrap="none" anchor="b"/>
          <a:lstStyle/>
          <a:p>
            <a:pPr>
              <a:spcBef>
                <a:spcPct val="20000"/>
              </a:spcBef>
              <a:buClr>
                <a:schemeClr val="tx1"/>
              </a:buClr>
            </a:pPr>
            <a:r>
              <a:rPr lang="en-US" sz="1400">
                <a:latin typeface="Calibri" pitchFamily="34" charset="0"/>
              </a:rPr>
              <a:t>Sources: Stanovich and West (2002)</a:t>
            </a:r>
          </a:p>
        </p:txBody>
      </p:sp>
      <p:graphicFrame>
        <p:nvGraphicFramePr>
          <p:cNvPr id="251119" name="Group 239"/>
          <p:cNvGraphicFramePr>
            <a:graphicFrameLocks noGrp="1"/>
          </p:cNvGraphicFramePr>
          <p:nvPr/>
        </p:nvGraphicFramePr>
        <p:xfrm>
          <a:off x="4427538" y="1844675"/>
          <a:ext cx="4343400" cy="3884614"/>
        </p:xfrm>
        <a:graphic>
          <a:graphicData uri="http://schemas.openxmlformats.org/drawingml/2006/table">
            <a:tbl>
              <a:tblPr/>
              <a:tblGrid>
                <a:gridCol w="457200"/>
                <a:gridCol w="3886200"/>
              </a:tblGrid>
              <a:tr h="647700">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2200" b="1" i="0" u="none" strike="noStrike" cap="none" normalizeH="0" baseline="0" dirty="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2200" b="1" i="0" u="none" strike="noStrike" cap="none" normalizeH="0" baseline="0" smtClean="0">
                          <a:ln>
                            <a:noFill/>
                          </a:ln>
                          <a:solidFill>
                            <a:srgbClr val="000000"/>
                          </a:solidFill>
                          <a:effectLst/>
                          <a:latin typeface="Arial" pitchFamily="34" charset="0"/>
                          <a:cs typeface="Arial" pitchFamily="34" charset="0"/>
                        </a:rPr>
                        <a:t>Intuitive / Affective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FF">
                        <a:alpha val="48000"/>
                      </a:srgbClr>
                    </a:solidFill>
                  </a:tcPr>
                </a:tc>
              </a:tr>
              <a:tr h="64611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700" b="0" i="0" u="none" strike="noStrike" cap="none" normalizeH="0" baseline="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Relatively fast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700" b="0" i="0" u="none" strike="noStrike" cap="none" normalizeH="0" baseline="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Undemanding of cognitive capacity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700" b="0" i="0" u="none" strike="noStrike" cap="none" normalizeH="0" baseline="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Automatic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700" b="0" i="0" u="none" strike="noStrike" cap="none" normalizeH="0" baseline="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dirty="0" smtClean="0">
                          <a:ln>
                            <a:noFill/>
                          </a:ln>
                          <a:solidFill>
                            <a:srgbClr val="000000"/>
                          </a:solidFill>
                          <a:effectLst/>
                          <a:latin typeface="Arial" pitchFamily="34" charset="0"/>
                          <a:cs typeface="Arial" pitchFamily="34" charset="0"/>
                        </a:rPr>
                        <a:t>Holistic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700" b="0" i="0" u="none" strike="noStrike" cap="none" normalizeH="0" baseline="0" smtClean="0">
                        <a:ln>
                          <a:noFill/>
                        </a:ln>
                        <a:solidFill>
                          <a:srgbClr val="000000"/>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700" b="0" i="0" u="none" strike="noStrike" cap="none" normalizeH="0" baseline="0" smtClean="0">
                          <a:ln>
                            <a:noFill/>
                          </a:ln>
                          <a:solidFill>
                            <a:srgbClr val="000000"/>
                          </a:solidFill>
                          <a:effectLst/>
                          <a:latin typeface="Arial" pitchFamily="34" charset="0"/>
                          <a:cs typeface="Arial" pitchFamily="34" charset="0"/>
                        </a:rPr>
                        <a:t>Associative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36" name="Title 1"/>
          <p:cNvSpPr>
            <a:spLocks noGrp="1"/>
          </p:cNvSpPr>
          <p:nvPr>
            <p:ph type="title"/>
          </p:nvPr>
        </p:nvSpPr>
        <p:spPr/>
        <p:txBody>
          <a:bodyPr/>
          <a:lstStyle/>
          <a:p>
            <a:pPr eaLnBrk="1" hangingPunct="1"/>
            <a:r>
              <a:rPr lang="en-US" smtClean="0"/>
              <a:t>Intuitive vs. Deliberative 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1119"/>
                                        </p:tgtEl>
                                        <p:attrNameLst>
                                          <p:attrName>style.visibility</p:attrName>
                                        </p:attrNameLst>
                                      </p:cBhvr>
                                      <p:to>
                                        <p:strVal val="visible"/>
                                      </p:to>
                                    </p:set>
                                    <p:anim calcmode="lin" valueType="num">
                                      <p:cBhvr additive="base">
                                        <p:cTn id="7" dur="500" fill="hold"/>
                                        <p:tgtEl>
                                          <p:spTgt spid="251119"/>
                                        </p:tgtEl>
                                        <p:attrNameLst>
                                          <p:attrName>ppt_x</p:attrName>
                                        </p:attrNameLst>
                                      </p:cBhvr>
                                      <p:tavLst>
                                        <p:tav tm="0">
                                          <p:val>
                                            <p:strVal val="1+#ppt_w/2"/>
                                          </p:val>
                                        </p:tav>
                                        <p:tav tm="100000">
                                          <p:val>
                                            <p:strVal val="#ppt_x"/>
                                          </p:val>
                                        </p:tav>
                                      </p:tavLst>
                                    </p:anim>
                                    <p:anim calcmode="lin" valueType="num">
                                      <p:cBhvr additive="base">
                                        <p:cTn id="8" dur="500" fill="hold"/>
                                        <p:tgtEl>
                                          <p:spTgt spid="251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6"/>
          <p:cNvSpPr>
            <a:spLocks noGrp="1"/>
          </p:cNvSpPr>
          <p:nvPr>
            <p:ph type="title"/>
          </p:nvPr>
        </p:nvSpPr>
        <p:spPr/>
        <p:txBody>
          <a:bodyPr/>
          <a:lstStyle/>
          <a:p>
            <a:pPr eaLnBrk="1" hangingPunct="1"/>
            <a:r>
              <a:rPr lang="en-US" smtClean="0"/>
              <a:t>Consequences</a:t>
            </a:r>
          </a:p>
        </p:txBody>
      </p:sp>
      <p:sp>
        <p:nvSpPr>
          <p:cNvPr id="289795" name="Rectangle 3"/>
          <p:cNvSpPr>
            <a:spLocks noGrp="1" noChangeArrowheads="1"/>
          </p:cNvSpPr>
          <p:nvPr>
            <p:ph idx="1"/>
          </p:nvPr>
        </p:nvSpPr>
        <p:spPr/>
        <p:txBody>
          <a:bodyPr/>
          <a:lstStyle/>
          <a:p>
            <a:pPr eaLnBrk="1" hangingPunct="1">
              <a:buFontTx/>
              <a:buNone/>
            </a:pPr>
            <a:r>
              <a:rPr lang="en-GB" smtClean="0"/>
              <a:t>   Affective processing can result in...</a:t>
            </a:r>
          </a:p>
          <a:p>
            <a:pPr eaLnBrk="1" hangingPunct="1">
              <a:buFontTx/>
              <a:buNone/>
            </a:pPr>
            <a:r>
              <a:rPr lang="en-GB" smtClean="0"/>
              <a:t>		</a:t>
            </a:r>
          </a:p>
          <a:p>
            <a:pPr lvl="1" eaLnBrk="1" hangingPunct="1">
              <a:lnSpc>
                <a:spcPct val="125000"/>
              </a:lnSpc>
            </a:pPr>
            <a:r>
              <a:rPr lang="en-GB" smtClean="0"/>
              <a:t>Paying more to save a panda bear</a:t>
            </a:r>
          </a:p>
          <a:p>
            <a:pPr lvl="1" eaLnBrk="1" hangingPunct="1">
              <a:lnSpc>
                <a:spcPct val="125000"/>
              </a:lnSpc>
            </a:pPr>
            <a:r>
              <a:rPr lang="en-GB" smtClean="0"/>
              <a:t>Taking less risk in a variety of domains (from smoking to choosing travel destinations)</a:t>
            </a:r>
          </a:p>
          <a:p>
            <a:pPr lvl="1" eaLnBrk="1" hangingPunct="1">
              <a:lnSpc>
                <a:spcPct val="125000"/>
              </a:lnSpc>
            </a:pPr>
            <a:r>
              <a:rPr lang="en-GB" smtClean="0"/>
              <a:t>Saving more for retirement</a:t>
            </a:r>
          </a:p>
        </p:txBody>
      </p:sp>
      <p:sp>
        <p:nvSpPr>
          <p:cNvPr id="78849" name="Slide Number Placeholder 3"/>
          <p:cNvSpPr>
            <a:spLocks noGrp="1"/>
          </p:cNvSpPr>
          <p:nvPr>
            <p:ph type="sldNum" sz="quarter" idx="12"/>
          </p:nvPr>
        </p:nvSpPr>
        <p:spPr/>
        <p:txBody>
          <a:bodyPr/>
          <a:lstStyle/>
          <a:p>
            <a:pPr fontAlgn="base">
              <a:spcBef>
                <a:spcPct val="0"/>
              </a:spcBef>
              <a:spcAft>
                <a:spcPct val="0"/>
              </a:spcAft>
              <a:defRPr/>
            </a:pPr>
            <a:fld id="{83F3F08D-4D32-44C4-8DA2-26258496D3AF}" type="slidenum">
              <a:rPr lang="en-US" altLang="en-US">
                <a:cs typeface="Arial" charset="0"/>
              </a:rPr>
              <a:pPr fontAlgn="base">
                <a:spcBef>
                  <a:spcPct val="0"/>
                </a:spcBef>
                <a:spcAft>
                  <a:spcPct val="0"/>
                </a:spcAft>
                <a:defRPr/>
              </a:pPr>
              <a:t>56</a:t>
            </a:fld>
            <a:endParaRPr lang="en-US" altLang="en-US">
              <a:cs typeface="Arial" charset="0"/>
            </a:endParaRPr>
          </a:p>
        </p:txBody>
      </p:sp>
      <p:sp>
        <p:nvSpPr>
          <p:cNvPr id="73733" name="Text Box 6"/>
          <p:cNvSpPr txBox="1">
            <a:spLocks noChangeArrowheads="1"/>
          </p:cNvSpPr>
          <p:nvPr/>
        </p:nvSpPr>
        <p:spPr bwMode="auto">
          <a:xfrm>
            <a:off x="382588" y="6284913"/>
            <a:ext cx="3968750" cy="457200"/>
          </a:xfrm>
          <a:prstGeom prst="rect">
            <a:avLst/>
          </a:prstGeom>
          <a:noFill/>
          <a:ln w="9525">
            <a:noFill/>
            <a:miter lim="800000"/>
            <a:headEnd/>
            <a:tailEnd/>
          </a:ln>
        </p:spPr>
        <p:txBody>
          <a:bodyPr wrap="none" anchor="b"/>
          <a:lstStyle/>
          <a:p>
            <a:pPr>
              <a:spcBef>
                <a:spcPct val="20000"/>
              </a:spcBef>
              <a:buClr>
                <a:schemeClr val="tx1"/>
              </a:buClr>
            </a:pPr>
            <a:r>
              <a:rPr lang="en-US" sz="1400">
                <a:latin typeface="Calibri" pitchFamily="34" charset="0"/>
              </a:rPr>
              <a:t> </a:t>
            </a:r>
          </a:p>
        </p:txBody>
      </p:sp>
      <p:sp>
        <p:nvSpPr>
          <p:cNvPr id="73734" name="Text Box 8"/>
          <p:cNvSpPr txBox="1">
            <a:spLocks noChangeArrowheads="1"/>
          </p:cNvSpPr>
          <p:nvPr/>
        </p:nvSpPr>
        <p:spPr bwMode="auto">
          <a:xfrm>
            <a:off x="382588" y="6096000"/>
            <a:ext cx="3968750" cy="457200"/>
          </a:xfrm>
          <a:prstGeom prst="rect">
            <a:avLst/>
          </a:prstGeom>
          <a:noFill/>
          <a:ln w="9525">
            <a:noFill/>
            <a:miter lim="800000"/>
            <a:headEnd/>
            <a:tailEnd/>
          </a:ln>
        </p:spPr>
        <p:txBody>
          <a:bodyPr wrap="none" anchor="b"/>
          <a:lstStyle/>
          <a:p>
            <a:pPr>
              <a:spcBef>
                <a:spcPct val="20000"/>
              </a:spcBef>
              <a:buClr>
                <a:schemeClr val="tx1"/>
              </a:buClr>
            </a:pPr>
            <a:r>
              <a:rPr lang="en-US" sz="1400">
                <a:latin typeface="Calibri" pitchFamily="34" charset="0"/>
              </a:rPr>
              <a:t>Sources: Hsee and Rottenstreich (2004), Hammond et al. (2004,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type="body" sz="half" idx="4294967295"/>
          </p:nvPr>
        </p:nvSpPr>
        <p:spPr>
          <a:xfrm>
            <a:off x="457200" y="1484313"/>
            <a:ext cx="4068763" cy="4608512"/>
          </a:xfrm>
        </p:spPr>
        <p:txBody>
          <a:bodyPr/>
          <a:lstStyle/>
          <a:p>
            <a:pPr eaLnBrk="1" hangingPunct="1"/>
            <a:r>
              <a:rPr lang="en-US" sz="2800" smtClean="0"/>
              <a:t>Heuristics</a:t>
            </a:r>
          </a:p>
          <a:p>
            <a:pPr lvl="1" eaLnBrk="1" hangingPunct="1"/>
            <a:r>
              <a:rPr lang="en-US" sz="2400" smtClean="0"/>
              <a:t>Availability</a:t>
            </a:r>
          </a:p>
          <a:p>
            <a:pPr lvl="1" eaLnBrk="1" hangingPunct="1"/>
            <a:r>
              <a:rPr lang="en-US" sz="2400" smtClean="0"/>
              <a:t>Representativeness</a:t>
            </a:r>
            <a:endParaRPr lang="en-US" smtClean="0"/>
          </a:p>
          <a:p>
            <a:pPr lvl="1" eaLnBrk="1" hangingPunct="1"/>
            <a:r>
              <a:rPr lang="en-US" sz="2400" smtClean="0"/>
              <a:t>Anchoring</a:t>
            </a:r>
          </a:p>
          <a:p>
            <a:pPr lvl="1" eaLnBrk="1" hangingPunct="1"/>
            <a:r>
              <a:rPr lang="en-US" sz="2400" smtClean="0"/>
              <a:t>Affect</a:t>
            </a:r>
          </a:p>
          <a:p>
            <a:pPr eaLnBrk="1" hangingPunct="1"/>
            <a:r>
              <a:rPr lang="en-US" sz="2800" smtClean="0"/>
              <a:t>Biases</a:t>
            </a:r>
          </a:p>
          <a:p>
            <a:pPr lvl="1" eaLnBrk="1" hangingPunct="1"/>
            <a:r>
              <a:rPr lang="en-US" sz="2400" smtClean="0"/>
              <a:t>Optimism</a:t>
            </a:r>
          </a:p>
          <a:p>
            <a:pPr lvl="1" eaLnBrk="1" hangingPunct="1"/>
            <a:r>
              <a:rPr lang="en-US" sz="2400" smtClean="0"/>
              <a:t>Overconfidence</a:t>
            </a:r>
          </a:p>
        </p:txBody>
      </p:sp>
      <p:sp>
        <p:nvSpPr>
          <p:cNvPr id="74755" name="Rectangle 4"/>
          <p:cNvSpPr>
            <a:spLocks noGrp="1" noChangeArrowheads="1"/>
          </p:cNvSpPr>
          <p:nvPr>
            <p:ph type="body" sz="half" idx="4294967295"/>
          </p:nvPr>
        </p:nvSpPr>
        <p:spPr>
          <a:xfrm>
            <a:off x="4678363" y="1484313"/>
            <a:ext cx="4070350" cy="4608512"/>
          </a:xfrm>
        </p:spPr>
        <p:txBody>
          <a:bodyPr/>
          <a:lstStyle/>
          <a:p>
            <a:r>
              <a:rPr lang="en-US" sz="2800" smtClean="0"/>
              <a:t>Other Principles</a:t>
            </a:r>
          </a:p>
          <a:p>
            <a:pPr lvl="1"/>
            <a:r>
              <a:rPr lang="en-US" sz="2400" smtClean="0"/>
              <a:t>Inertia</a:t>
            </a:r>
          </a:p>
          <a:p>
            <a:pPr lvl="1"/>
            <a:r>
              <a:rPr lang="en-US" sz="2400" smtClean="0"/>
              <a:t>Regret Aversion</a:t>
            </a:r>
          </a:p>
          <a:p>
            <a:pPr lvl="1"/>
            <a:r>
              <a:rPr lang="en-US" sz="2400" smtClean="0"/>
              <a:t>Illusion of Control</a:t>
            </a:r>
          </a:p>
          <a:p>
            <a:pPr lvl="1"/>
            <a:r>
              <a:rPr lang="en-US" sz="2400" smtClean="0"/>
              <a:t>Money Illusion</a:t>
            </a:r>
          </a:p>
          <a:p>
            <a:pPr lvl="1"/>
            <a:r>
              <a:rPr lang="en-US" sz="2400" smtClean="0"/>
              <a:t>Intuitive vs. deliberative self</a:t>
            </a:r>
          </a:p>
        </p:txBody>
      </p:sp>
      <p:sp>
        <p:nvSpPr>
          <p:cNvPr id="36867" name="Slide Number Placeholder 3"/>
          <p:cNvSpPr txBox="1">
            <a:spLocks noGrp="1"/>
          </p:cNvSpPr>
          <p:nvPr/>
        </p:nvSpPr>
        <p:spPr bwMode="auto">
          <a:xfrm>
            <a:off x="6553200" y="6578600"/>
            <a:ext cx="2133600" cy="279400"/>
          </a:xfrm>
          <a:prstGeom prst="rect">
            <a:avLst/>
          </a:prstGeom>
          <a:noFill/>
          <a:ln>
            <a:miter lim="800000"/>
            <a:headEnd/>
            <a:tailEnd/>
          </a:ln>
        </p:spPr>
        <p:txBody>
          <a:bodyPr/>
          <a:lstStyle/>
          <a:p>
            <a:pPr algn="r">
              <a:defRPr/>
            </a:pPr>
            <a:fld id="{E0F86A83-E017-4237-800B-F7937B831F9E}" type="slidenum">
              <a:rPr lang="en-US" sz="1400">
                <a:latin typeface="+mn-lt"/>
              </a:rPr>
              <a:pPr algn="r">
                <a:defRPr/>
              </a:pPr>
              <a:t>57</a:t>
            </a:fld>
            <a:endParaRPr lang="en-US" sz="1400">
              <a:latin typeface="+mn-lt"/>
            </a:endParaRPr>
          </a:p>
        </p:txBody>
      </p:sp>
      <p:sp>
        <p:nvSpPr>
          <p:cNvPr id="74757" name="Title 1"/>
          <p:cNvSpPr>
            <a:spLocks noGrp="1"/>
          </p:cNvSpPr>
          <p:nvPr>
            <p:ph type="title" idx="4294967295"/>
          </p:nvPr>
        </p:nvSpPr>
        <p:spPr/>
        <p:txBody>
          <a:bodyPr/>
          <a:lstStyle/>
          <a:p>
            <a:pPr eaLnBrk="1" hangingPunct="1"/>
            <a:r>
              <a:rPr lang="en-US" smtClean="0"/>
              <a:t>What We’ve Learned</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Additional Concepts</a:t>
            </a:r>
          </a:p>
        </p:txBody>
      </p:sp>
      <p:sp>
        <p:nvSpPr>
          <p:cNvPr id="75779" name="Content Placeholder 2"/>
          <p:cNvSpPr>
            <a:spLocks noGrp="1"/>
          </p:cNvSpPr>
          <p:nvPr>
            <p:ph idx="1"/>
          </p:nvPr>
        </p:nvSpPr>
        <p:spPr/>
        <p:txBody>
          <a:bodyPr/>
          <a:lstStyle/>
          <a:p>
            <a:r>
              <a:rPr lang="en-US" smtClean="0"/>
              <a:t>Mental Accounting</a:t>
            </a:r>
          </a:p>
          <a:p>
            <a:r>
              <a:rPr lang="en-US" smtClean="0"/>
              <a:t>Ambiguity Aversion</a:t>
            </a:r>
          </a:p>
          <a:p>
            <a:r>
              <a:rPr lang="en-US" smtClean="0"/>
              <a:t>Familiarity Bias</a:t>
            </a:r>
          </a:p>
          <a:p>
            <a:r>
              <a:rPr lang="en-US" smtClean="0"/>
              <a:t>Choice Overload</a:t>
            </a:r>
          </a:p>
          <a:p>
            <a:r>
              <a:rPr lang="en-US" smtClean="0"/>
              <a:t>Elderly Innumeracy</a:t>
            </a:r>
          </a:p>
          <a:p>
            <a:r>
              <a:rPr lang="en-US" smtClean="0"/>
              <a:t>Ease of Evaluation</a:t>
            </a:r>
          </a:p>
        </p:txBody>
      </p:sp>
      <p:sp>
        <p:nvSpPr>
          <p:cNvPr id="4" name="Slide Number Placeholder 3"/>
          <p:cNvSpPr>
            <a:spLocks noGrp="1"/>
          </p:cNvSpPr>
          <p:nvPr>
            <p:ph type="sldNum" sz="quarter" idx="12"/>
          </p:nvPr>
        </p:nvSpPr>
        <p:spPr/>
        <p:txBody>
          <a:bodyPr/>
          <a:lstStyle/>
          <a:p>
            <a:pPr>
              <a:defRPr/>
            </a:pPr>
            <a:fld id="{6B181A7C-58AB-4A43-BECC-84CCD4349F33}"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Availability Heuristic</a:t>
            </a:r>
          </a:p>
        </p:txBody>
      </p:sp>
      <p:sp>
        <p:nvSpPr>
          <p:cNvPr id="25602" name="Slide Number Placeholder 3"/>
          <p:cNvSpPr>
            <a:spLocks noGrp="1"/>
          </p:cNvSpPr>
          <p:nvPr>
            <p:ph type="sldNum" sz="quarter" idx="12"/>
          </p:nvPr>
        </p:nvSpPr>
        <p:spPr/>
        <p:txBody>
          <a:bodyPr/>
          <a:lstStyle/>
          <a:p>
            <a:pPr fontAlgn="base">
              <a:spcBef>
                <a:spcPct val="0"/>
              </a:spcBef>
              <a:spcAft>
                <a:spcPct val="0"/>
              </a:spcAft>
              <a:defRPr/>
            </a:pPr>
            <a:fld id="{B06914C1-F451-4F13-8BF2-18E5D31676E9}" type="slidenum">
              <a:rPr lang="en-US">
                <a:cs typeface="Arial" charset="0"/>
              </a:rPr>
              <a:pPr fontAlgn="base">
                <a:spcBef>
                  <a:spcPct val="0"/>
                </a:spcBef>
                <a:spcAft>
                  <a:spcPct val="0"/>
                </a:spcAft>
                <a:defRPr/>
              </a:pPr>
              <a:t>6</a:t>
            </a:fld>
            <a:endParaRPr lang="en-US">
              <a:cs typeface="Arial" charset="0"/>
            </a:endParaRPr>
          </a:p>
        </p:txBody>
      </p:sp>
      <p:pic>
        <p:nvPicPr>
          <p:cNvPr id="24580" name="Picture 4" descr="http://i.usatoday.net/news/_photos/2008/04/26/shark-attackx-large.jpg"/>
          <p:cNvPicPr>
            <a:picLocks noChangeAspect="1" noChangeArrowheads="1"/>
          </p:cNvPicPr>
          <p:nvPr/>
        </p:nvPicPr>
        <p:blipFill>
          <a:blip r:embed="rId3"/>
          <a:srcRect/>
          <a:stretch>
            <a:fillRect/>
          </a:stretch>
        </p:blipFill>
        <p:spPr bwMode="auto">
          <a:xfrm>
            <a:off x="4419600" y="3429000"/>
            <a:ext cx="3829050" cy="2438400"/>
          </a:xfrm>
          <a:prstGeom prst="rect">
            <a:avLst/>
          </a:prstGeom>
          <a:noFill/>
          <a:ln w="9525">
            <a:solidFill>
              <a:schemeClr val="accent1"/>
            </a:solidFill>
            <a:miter lim="800000"/>
            <a:headEnd/>
            <a:tailEnd/>
          </a:ln>
        </p:spPr>
      </p:pic>
      <p:sp>
        <p:nvSpPr>
          <p:cNvPr id="24581" name="AutoShape 10" descr="http://blog.beliefnet.com/moviemom/Jaws.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4582" name="Picture 12" descr="http://blog.beliefnet.com/moviemom/Jaws.jpg"/>
          <p:cNvPicPr>
            <a:picLocks noChangeAspect="1" noChangeArrowheads="1"/>
          </p:cNvPicPr>
          <p:nvPr/>
        </p:nvPicPr>
        <p:blipFill>
          <a:blip r:embed="rId4"/>
          <a:srcRect/>
          <a:stretch>
            <a:fillRect/>
          </a:stretch>
        </p:blipFill>
        <p:spPr bwMode="auto">
          <a:xfrm>
            <a:off x="838200" y="3429000"/>
            <a:ext cx="3170238" cy="2422525"/>
          </a:xfrm>
          <a:prstGeom prst="rect">
            <a:avLst/>
          </a:prstGeom>
          <a:noFill/>
          <a:ln w="9525">
            <a:solidFill>
              <a:schemeClr val="accent1"/>
            </a:solidFill>
            <a:miter lim="800000"/>
            <a:headEnd/>
            <a:tailEnd/>
          </a:ln>
        </p:spPr>
      </p:pic>
      <p:sp>
        <p:nvSpPr>
          <p:cNvPr id="24583" name="Content Placeholder 2"/>
          <p:cNvSpPr>
            <a:spLocks noGrp="1"/>
          </p:cNvSpPr>
          <p:nvPr>
            <p:ph idx="1"/>
          </p:nvPr>
        </p:nvSpPr>
        <p:spPr/>
        <p:txBody>
          <a:bodyPr/>
          <a:lstStyle/>
          <a:p>
            <a:pPr eaLnBrk="1" hangingPunct="1">
              <a:buFontTx/>
              <a:buNone/>
            </a:pPr>
            <a:r>
              <a:rPr lang="en-US" smtClean="0"/>
              <a:t>   Readily available events in memory affect the judgment of frequency</a:t>
            </a:r>
          </a:p>
          <a:p>
            <a:pPr lvl="1" eaLnBrk="1" hangingPunct="1"/>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What We’ve Learned (So Far)</a:t>
            </a:r>
          </a:p>
        </p:txBody>
      </p:sp>
      <p:sp>
        <p:nvSpPr>
          <p:cNvPr id="25603" name="Content Placeholder 2"/>
          <p:cNvSpPr>
            <a:spLocks noGrp="1"/>
          </p:cNvSpPr>
          <p:nvPr>
            <p:ph idx="1"/>
          </p:nvPr>
        </p:nvSpPr>
        <p:spPr/>
        <p:txBody>
          <a:bodyPr/>
          <a:lstStyle/>
          <a:p>
            <a:pPr eaLnBrk="1" hangingPunct="1"/>
            <a:r>
              <a:rPr lang="en-US" sz="2800" smtClean="0"/>
              <a:t>Heuristics</a:t>
            </a:r>
          </a:p>
          <a:p>
            <a:pPr lvl="1" eaLnBrk="1" hangingPunct="1"/>
            <a:r>
              <a:rPr lang="en-US" smtClean="0"/>
              <a:t>Availability: readily available events in memory affect the judgment of frequency</a:t>
            </a:r>
          </a:p>
        </p:txBody>
      </p:sp>
      <p:sp>
        <p:nvSpPr>
          <p:cNvPr id="27651" name="Slide Number Placeholder 3"/>
          <p:cNvSpPr>
            <a:spLocks noGrp="1"/>
          </p:cNvSpPr>
          <p:nvPr>
            <p:ph type="sldNum" sz="quarter" idx="12"/>
          </p:nvPr>
        </p:nvSpPr>
        <p:spPr/>
        <p:txBody>
          <a:bodyPr/>
          <a:lstStyle/>
          <a:p>
            <a:pPr fontAlgn="base">
              <a:spcBef>
                <a:spcPct val="0"/>
              </a:spcBef>
              <a:spcAft>
                <a:spcPct val="0"/>
              </a:spcAft>
              <a:defRPr/>
            </a:pPr>
            <a:fld id="{BF8F34EC-05BC-4A33-9ECA-082FD0D6F54C}"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Roulette Anyone?</a:t>
            </a:r>
          </a:p>
        </p:txBody>
      </p:sp>
      <p:sp>
        <p:nvSpPr>
          <p:cNvPr id="28674" name="Slide Number Placeholder 3"/>
          <p:cNvSpPr>
            <a:spLocks noGrp="1"/>
          </p:cNvSpPr>
          <p:nvPr>
            <p:ph type="sldNum" sz="quarter" idx="12"/>
          </p:nvPr>
        </p:nvSpPr>
        <p:spPr/>
        <p:txBody>
          <a:bodyPr/>
          <a:lstStyle/>
          <a:p>
            <a:pPr fontAlgn="base">
              <a:spcBef>
                <a:spcPct val="0"/>
              </a:spcBef>
              <a:spcAft>
                <a:spcPct val="0"/>
              </a:spcAft>
              <a:defRPr/>
            </a:pPr>
            <a:fld id="{F236B1A8-2672-4EE1-BE7F-CC3D54256D18}" type="slidenum">
              <a:rPr lang="en-US">
                <a:cs typeface="Arial" charset="0"/>
              </a:rPr>
              <a:pPr fontAlgn="base">
                <a:spcBef>
                  <a:spcPct val="0"/>
                </a:spcBef>
                <a:spcAft>
                  <a:spcPct val="0"/>
                </a:spcAft>
                <a:defRPr/>
              </a:pPr>
              <a:t>8</a:t>
            </a:fld>
            <a:endParaRPr lang="en-US">
              <a:cs typeface="Arial" charset="0"/>
            </a:endParaRPr>
          </a:p>
        </p:txBody>
      </p:sp>
      <p:pic>
        <p:nvPicPr>
          <p:cNvPr id="26628" name="Picture 4" descr="Image:Rwheel.jpg">
            <a:hlinkClick r:id="rId2"/>
          </p:cNvPr>
          <p:cNvPicPr>
            <a:picLocks noChangeAspect="1" noChangeArrowheads="1"/>
          </p:cNvPicPr>
          <p:nvPr/>
        </p:nvPicPr>
        <p:blipFill>
          <a:blip r:embed="rId3"/>
          <a:srcRect/>
          <a:stretch>
            <a:fillRect/>
          </a:stretch>
        </p:blipFill>
        <p:spPr bwMode="auto">
          <a:xfrm>
            <a:off x="5257800" y="3962400"/>
            <a:ext cx="3163888" cy="2514600"/>
          </a:xfrm>
          <a:prstGeom prst="rect">
            <a:avLst/>
          </a:prstGeom>
          <a:noFill/>
          <a:ln w="9525">
            <a:noFill/>
            <a:miter lim="800000"/>
            <a:headEnd/>
            <a:tailEnd/>
          </a:ln>
        </p:spPr>
      </p:pic>
      <p:sp>
        <p:nvSpPr>
          <p:cNvPr id="26629" name="Content Placeholder 7"/>
          <p:cNvSpPr>
            <a:spLocks noGrp="1"/>
          </p:cNvSpPr>
          <p:nvPr>
            <p:ph idx="1"/>
          </p:nvPr>
        </p:nvSpPr>
        <p:spPr/>
        <p:txBody>
          <a:bodyPr/>
          <a:lstStyle/>
          <a:p>
            <a:pPr eaLnBrk="1" hangingPunct="1">
              <a:buFontTx/>
              <a:buNone/>
            </a:pPr>
            <a:r>
              <a:rPr lang="en-US" smtClean="0"/>
              <a:t>    Roulette is a casino game where a wheel and a ball are spun in opposite directions and eventually, the ball falls into a space.  Bets can be placed on whether the ball will fall into a red, black, or green space.</a:t>
            </a:r>
          </a:p>
          <a:p>
            <a:pPr eaLnBrk="1" hangingPunct="1">
              <a:buFontTx/>
              <a:buNone/>
            </a:pPr>
            <a:endParaRPr lang="en-US" smtClean="0"/>
          </a:p>
          <a:p>
            <a:pPr eaLnBrk="1" hangingPunct="1">
              <a:buFontTx/>
              <a:buNone/>
            </a:pPr>
            <a:r>
              <a:rPr lang="en-US" smtClean="0"/>
              <a:t>    There are 18 red spaces, </a:t>
            </a:r>
          </a:p>
          <a:p>
            <a:pPr eaLnBrk="1" hangingPunct="1">
              <a:buFontTx/>
              <a:buNone/>
            </a:pPr>
            <a:r>
              <a:rPr lang="en-US" smtClean="0"/>
              <a:t>    18 black, and 1 green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Question:</a:t>
            </a:r>
          </a:p>
        </p:txBody>
      </p:sp>
      <p:sp>
        <p:nvSpPr>
          <p:cNvPr id="3" name="Content Placeholder 2"/>
          <p:cNvSpPr>
            <a:spLocks noGrp="1"/>
          </p:cNvSpPr>
          <p:nvPr>
            <p:ph idx="1"/>
          </p:nvPr>
        </p:nvSpPr>
        <p:spPr/>
        <p:txBody>
          <a:bodyPr/>
          <a:lstStyle/>
          <a:p>
            <a:pPr eaLnBrk="1" hangingPunct="1">
              <a:buFontTx/>
              <a:buNone/>
            </a:pPr>
            <a:r>
              <a:rPr lang="en-US" smtClean="0"/>
              <a:t>   You’re in Vegas and walk up to roulette tables with the 5 previous spins posted as: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Tx/>
              <a:buNone/>
            </a:pPr>
            <a:r>
              <a:rPr lang="en-US" smtClean="0"/>
              <a:t>   Which table would you feel more comfortable placing a bet on “black”?</a:t>
            </a:r>
          </a:p>
        </p:txBody>
      </p:sp>
      <p:sp>
        <p:nvSpPr>
          <p:cNvPr id="29699" name="Slide Number Placeholder 3"/>
          <p:cNvSpPr>
            <a:spLocks noGrp="1"/>
          </p:cNvSpPr>
          <p:nvPr>
            <p:ph type="sldNum" sz="quarter" idx="12"/>
          </p:nvPr>
        </p:nvSpPr>
        <p:spPr/>
        <p:txBody>
          <a:bodyPr/>
          <a:lstStyle/>
          <a:p>
            <a:pPr fontAlgn="base">
              <a:spcBef>
                <a:spcPct val="0"/>
              </a:spcBef>
              <a:spcAft>
                <a:spcPct val="0"/>
              </a:spcAft>
              <a:defRPr/>
            </a:pPr>
            <a:fld id="{260F897E-15DD-4FED-B9EF-2A42390F6B09}" type="slidenum">
              <a:rPr lang="en-US">
                <a:cs typeface="Arial" charset="0"/>
              </a:rPr>
              <a:pPr fontAlgn="base">
                <a:spcBef>
                  <a:spcPct val="0"/>
                </a:spcBef>
                <a:spcAft>
                  <a:spcPct val="0"/>
                </a:spcAft>
                <a:defRPr/>
              </a:pPr>
              <a:t>9</a:t>
            </a:fld>
            <a:endParaRPr lang="en-US">
              <a:cs typeface="Arial" charset="0"/>
            </a:endParaRPr>
          </a:p>
        </p:txBody>
      </p:sp>
      <p:graphicFrame>
        <p:nvGraphicFramePr>
          <p:cNvPr id="5" name="Table 4"/>
          <p:cNvGraphicFramePr>
            <a:graphicFrameLocks noGrp="1"/>
          </p:cNvGraphicFramePr>
          <p:nvPr/>
        </p:nvGraphicFramePr>
        <p:xfrm>
          <a:off x="2514600" y="2667000"/>
          <a:ext cx="4114800" cy="2194560"/>
        </p:xfrm>
        <a:graphic>
          <a:graphicData uri="http://schemas.openxmlformats.org/drawingml/2006/table">
            <a:tbl>
              <a:tblPr firstRow="1" bandRow="1">
                <a:tableStyleId>{5C22544A-7EE6-4342-B048-85BDC9FD1C3A}</a:tableStyleId>
              </a:tblPr>
              <a:tblGrid>
                <a:gridCol w="2057400"/>
                <a:gridCol w="2057400"/>
              </a:tblGrid>
              <a:tr h="335280">
                <a:tc>
                  <a:txBody>
                    <a:bodyPr/>
                    <a:lstStyle/>
                    <a:p>
                      <a:pPr algn="ctr"/>
                      <a:r>
                        <a:rPr lang="en-US" dirty="0" smtClean="0">
                          <a:solidFill>
                            <a:schemeClr val="tx1"/>
                          </a:solidFill>
                        </a:rPr>
                        <a:t>Table 1</a:t>
                      </a:r>
                      <a:endParaRPr lang="en-US" dirty="0">
                        <a:solidFill>
                          <a:schemeClr val="tx1"/>
                        </a:solidFill>
                      </a:endParaRPr>
                    </a:p>
                  </a:txBody>
                  <a:tcPr/>
                </a:tc>
                <a:tc>
                  <a:txBody>
                    <a:bodyPr/>
                    <a:lstStyle/>
                    <a:p>
                      <a:pPr algn="ctr"/>
                      <a:r>
                        <a:rPr lang="en-US" dirty="0" smtClean="0">
                          <a:solidFill>
                            <a:schemeClr val="tx1"/>
                          </a:solidFill>
                        </a:rPr>
                        <a:t>Table</a:t>
                      </a:r>
                      <a:r>
                        <a:rPr lang="en-US" baseline="0" dirty="0" smtClean="0">
                          <a:solidFill>
                            <a:schemeClr val="tx1"/>
                          </a:solidFill>
                        </a:rPr>
                        <a:t> 2</a:t>
                      </a:r>
                      <a:endParaRPr lang="en-US" dirty="0">
                        <a:solidFill>
                          <a:schemeClr val="tx1"/>
                        </a:solidFill>
                      </a:endParaRPr>
                    </a:p>
                  </a:txBody>
                  <a:tcPr/>
                </a:tc>
              </a:tr>
              <a:tr h="335280">
                <a:tc>
                  <a:txBody>
                    <a:bodyPr/>
                    <a:lstStyle/>
                    <a:p>
                      <a:pPr algn="ctr"/>
                      <a:r>
                        <a:rPr lang="en-US" b="1" dirty="0" smtClean="0"/>
                        <a:t>2</a:t>
                      </a:r>
                      <a:endParaRPr lang="en-US" b="1" dirty="0"/>
                    </a:p>
                  </a:txBody>
                  <a:tcPr/>
                </a:tc>
                <a:tc>
                  <a:txBody>
                    <a:bodyPr/>
                    <a:lstStyle/>
                    <a:p>
                      <a:pPr algn="ctr"/>
                      <a:r>
                        <a:rPr lang="en-US" b="1" dirty="0" smtClean="0">
                          <a:solidFill>
                            <a:srgbClr val="FF0000"/>
                          </a:solidFill>
                        </a:rPr>
                        <a:t>9</a:t>
                      </a:r>
                      <a:endParaRPr lang="en-US" b="1" dirty="0">
                        <a:solidFill>
                          <a:srgbClr val="FF0000"/>
                        </a:solidFill>
                      </a:endParaRPr>
                    </a:p>
                  </a:txBody>
                  <a:tcPr/>
                </a:tc>
              </a:tr>
              <a:tr h="335280">
                <a:tc>
                  <a:txBody>
                    <a:bodyPr/>
                    <a:lstStyle/>
                    <a:p>
                      <a:pPr algn="ctr"/>
                      <a:r>
                        <a:rPr lang="en-US" b="1" dirty="0" smtClean="0">
                          <a:solidFill>
                            <a:srgbClr val="FF0000"/>
                          </a:solidFill>
                        </a:rPr>
                        <a:t>27</a:t>
                      </a:r>
                      <a:endParaRPr lang="en-US" b="1" dirty="0">
                        <a:solidFill>
                          <a:srgbClr val="FF0000"/>
                        </a:solidFill>
                      </a:endParaRPr>
                    </a:p>
                  </a:txBody>
                  <a:tcPr/>
                </a:tc>
                <a:tc>
                  <a:txBody>
                    <a:bodyPr/>
                    <a:lstStyle/>
                    <a:p>
                      <a:pPr algn="ctr"/>
                      <a:r>
                        <a:rPr lang="en-US" b="1" dirty="0" smtClean="0">
                          <a:solidFill>
                            <a:srgbClr val="FF0000"/>
                          </a:solidFill>
                        </a:rPr>
                        <a:t>36</a:t>
                      </a:r>
                      <a:endParaRPr lang="en-US" b="1" dirty="0">
                        <a:solidFill>
                          <a:srgbClr val="FF0000"/>
                        </a:solidFill>
                      </a:endParaRPr>
                    </a:p>
                  </a:txBody>
                  <a:tcPr/>
                </a:tc>
              </a:tr>
              <a:tr h="335280">
                <a:tc>
                  <a:txBody>
                    <a:bodyPr/>
                    <a:lstStyle/>
                    <a:p>
                      <a:pPr algn="ctr"/>
                      <a:r>
                        <a:rPr lang="en-US" b="1" dirty="0" smtClean="0"/>
                        <a:t>31</a:t>
                      </a:r>
                      <a:endParaRPr lang="en-US" b="1" dirty="0"/>
                    </a:p>
                  </a:txBody>
                  <a:tcPr/>
                </a:tc>
                <a:tc>
                  <a:txBody>
                    <a:bodyPr/>
                    <a:lstStyle/>
                    <a:p>
                      <a:pPr algn="ctr"/>
                      <a:r>
                        <a:rPr lang="en-US" b="1" dirty="0" smtClean="0">
                          <a:solidFill>
                            <a:srgbClr val="FF0000"/>
                          </a:solidFill>
                        </a:rPr>
                        <a:t>7</a:t>
                      </a:r>
                      <a:endParaRPr lang="en-US" b="1" dirty="0">
                        <a:solidFill>
                          <a:srgbClr val="FF0000"/>
                        </a:solidFill>
                      </a:endParaRPr>
                    </a:p>
                  </a:txBody>
                  <a:tcPr/>
                </a:tc>
              </a:tr>
              <a:tr h="335280">
                <a:tc>
                  <a:txBody>
                    <a:bodyPr/>
                    <a:lstStyle/>
                    <a:p>
                      <a:pPr algn="ctr"/>
                      <a:r>
                        <a:rPr lang="en-US" b="1" dirty="0" smtClean="0">
                          <a:solidFill>
                            <a:schemeClr val="tx1"/>
                          </a:solidFill>
                        </a:rPr>
                        <a:t>26</a:t>
                      </a:r>
                      <a:endParaRPr lang="en-US" b="1" dirty="0">
                        <a:solidFill>
                          <a:schemeClr val="tx1"/>
                        </a:solidFill>
                      </a:endParaRPr>
                    </a:p>
                  </a:txBody>
                  <a:tcPr/>
                </a:tc>
                <a:tc>
                  <a:txBody>
                    <a:bodyPr/>
                    <a:lstStyle/>
                    <a:p>
                      <a:pPr algn="ctr"/>
                      <a:r>
                        <a:rPr lang="en-US" b="1" dirty="0" smtClean="0">
                          <a:solidFill>
                            <a:srgbClr val="FF0000"/>
                          </a:solidFill>
                        </a:rPr>
                        <a:t>5</a:t>
                      </a:r>
                      <a:endParaRPr lang="en-US" b="1" dirty="0">
                        <a:solidFill>
                          <a:srgbClr val="FF0000"/>
                        </a:solidFill>
                      </a:endParaRPr>
                    </a:p>
                  </a:txBody>
                  <a:tcPr/>
                </a:tc>
              </a:tr>
              <a:tr h="335280">
                <a:tc>
                  <a:txBody>
                    <a:bodyPr/>
                    <a:lstStyle/>
                    <a:p>
                      <a:pPr algn="ctr"/>
                      <a:r>
                        <a:rPr lang="en-US" b="1" dirty="0" smtClean="0">
                          <a:solidFill>
                            <a:srgbClr val="FF0000"/>
                          </a:solidFill>
                        </a:rPr>
                        <a:t>12</a:t>
                      </a:r>
                      <a:endParaRPr lang="en-US" b="1" dirty="0">
                        <a:solidFill>
                          <a:srgbClr val="FF0000"/>
                        </a:solidFill>
                      </a:endParaRPr>
                    </a:p>
                  </a:txBody>
                  <a:tcPr/>
                </a:tc>
                <a:tc>
                  <a:txBody>
                    <a:bodyPr/>
                    <a:lstStyle/>
                    <a:p>
                      <a:pPr algn="ctr"/>
                      <a:r>
                        <a:rPr lang="en-US" b="1" dirty="0" smtClean="0">
                          <a:solidFill>
                            <a:srgbClr val="FF0000"/>
                          </a:solidFill>
                        </a:rPr>
                        <a:t>9</a:t>
                      </a:r>
                      <a:endParaRPr lang="en-US" b="1" dirty="0">
                        <a:solidFill>
                          <a:srgbClr val="FF0000"/>
                        </a:solidFill>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ROGRESS-DOTS-CONFIG__" val="version3 20 60 513 12 4.4 8 0:0:0 186:223:226 0:0:0 186:223:226 arial"/>
</p:tagLst>
</file>

<file path=ppt/tags/tag2.xml><?xml version="1.0" encoding="utf-8"?>
<p:tagLst xmlns:a="http://schemas.openxmlformats.org/drawingml/2006/main" xmlns:r="http://schemas.openxmlformats.org/officeDocument/2006/relationships" xmlns:p="http://schemas.openxmlformats.org/presentationml/2006/main">
  <p:tag name="PROGRESS DOTS TITLE" val=" "/>
</p:tagLst>
</file>

<file path=ppt/tags/tag3.xml><?xml version="1.0" encoding="utf-8"?>
<p:tagLst xmlns:a="http://schemas.openxmlformats.org/drawingml/2006/main" xmlns:r="http://schemas.openxmlformats.org/officeDocument/2006/relationships" xmlns:p="http://schemas.openxmlformats.org/presentationml/2006/main">
  <p:tag name="PROGRESS DOTS TITLE" val=""/>
</p:tagLst>
</file>

<file path=ppt/tags/tag4.xml><?xml version="1.0" encoding="utf-8"?>
<p:tagLst xmlns:a="http://schemas.openxmlformats.org/drawingml/2006/main" xmlns:r="http://schemas.openxmlformats.org/officeDocument/2006/relationships" xmlns:p="http://schemas.openxmlformats.org/presentationml/2006/main">
  <p:tag name="PROGRESS DOTS TITLE" val=""/>
</p:tagLst>
</file>

<file path=ppt/tags/tag5.xml><?xml version="1.0" encoding="utf-8"?>
<p:tagLst xmlns:a="http://schemas.openxmlformats.org/drawingml/2006/main" xmlns:r="http://schemas.openxmlformats.org/officeDocument/2006/relationships" xmlns:p="http://schemas.openxmlformats.org/presentationml/2006/main">
  <p:tag name="PROGRESS DOTS TITLE" val=" "/>
</p:tagLst>
</file>

<file path=ppt/theme/theme1.xml><?xml version="1.0" encoding="utf-8"?>
<a:theme xmlns:a="http://schemas.openxmlformats.org/drawingml/2006/main" name="template">
  <a:themeElements>
    <a:clrScheme name="Custom 15">
      <a:dk1>
        <a:srgbClr val="121D0B"/>
      </a:dk1>
      <a:lt1>
        <a:srgbClr val="FFFFFF"/>
      </a:lt1>
      <a:dk2>
        <a:srgbClr val="121D0B"/>
      </a:dk2>
      <a:lt2>
        <a:srgbClr val="F2F8ED"/>
      </a:lt2>
      <a:accent1>
        <a:srgbClr val="91BCF2"/>
      </a:accent1>
      <a:accent2>
        <a:srgbClr val="FFFFFF"/>
      </a:accent2>
      <a:accent3>
        <a:srgbClr val="E2EFD7"/>
      </a:accent3>
      <a:accent4>
        <a:srgbClr val="3D5A26"/>
      </a:accent4>
      <a:accent5>
        <a:srgbClr val="C8E2B8"/>
      </a:accent5>
      <a:accent6>
        <a:srgbClr val="E7E7E7"/>
      </a:accent6>
      <a:hlink>
        <a:srgbClr val="4891EA"/>
      </a:hlink>
      <a:folHlink>
        <a:srgbClr val="7AAFF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7894</TotalTime>
  <Words>1205</Words>
  <Application>Microsoft Office PowerPoint</Application>
  <PresentationFormat>On-screen Show (4:3)</PresentationFormat>
  <Paragraphs>398</Paragraphs>
  <Slides>58</Slides>
  <Notes>4</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template</vt:lpstr>
      <vt:lpstr>Microsoft Excel 97-2003 Worksheet</vt:lpstr>
      <vt:lpstr>Psychology and Personal Finance</vt:lpstr>
      <vt:lpstr>Overview</vt:lpstr>
      <vt:lpstr>Remember This Exercise?</vt:lpstr>
      <vt:lpstr>Heuristics and Biases</vt:lpstr>
      <vt:lpstr>Question:</vt:lpstr>
      <vt:lpstr>Availability Heuristic</vt:lpstr>
      <vt:lpstr>What We’ve Learned (So Far)</vt:lpstr>
      <vt:lpstr>Roulette Anyone?</vt:lpstr>
      <vt:lpstr>Question:</vt:lpstr>
      <vt:lpstr>Representativeness Heuristic</vt:lpstr>
      <vt:lpstr>What We’ve Learned (So Far)</vt:lpstr>
      <vt:lpstr>Question:  What Will Google’s Price Be In The Future?</vt:lpstr>
      <vt:lpstr>What We’ve Learned (So Far)</vt:lpstr>
      <vt:lpstr>Do You Believe…</vt:lpstr>
      <vt:lpstr>Question:</vt:lpstr>
      <vt:lpstr>Regression Toward the Mean</vt:lpstr>
      <vt:lpstr>What We’ve Learned (So Far)</vt:lpstr>
      <vt:lpstr>Question:</vt:lpstr>
      <vt:lpstr>Anchoring</vt:lpstr>
      <vt:lpstr>What We’ve Learned (So Far)</vt:lpstr>
      <vt:lpstr>Affect Heuristic</vt:lpstr>
      <vt:lpstr>Affect Heuristic</vt:lpstr>
      <vt:lpstr>What We’ve Learned (So Far)</vt:lpstr>
      <vt:lpstr>Question:</vt:lpstr>
      <vt:lpstr>Optimism</vt:lpstr>
      <vt:lpstr>What We’ve Learned (So Far)</vt:lpstr>
      <vt:lpstr>PowerPoint Presentation</vt:lpstr>
      <vt:lpstr>PowerPoint Presentation</vt:lpstr>
      <vt:lpstr>PowerPoint Presentation</vt:lpstr>
      <vt:lpstr>Question: </vt:lpstr>
      <vt:lpstr>Overconfidence</vt:lpstr>
      <vt:lpstr>What We’ve Learned (So Far)</vt:lpstr>
      <vt:lpstr>Organ Donation Consent Rates</vt:lpstr>
      <vt:lpstr>What We’ve Learned (So Far)</vt:lpstr>
      <vt:lpstr>Blackjack Rules</vt:lpstr>
      <vt:lpstr>Let’s Play A Game…</vt:lpstr>
      <vt:lpstr>Blackjack </vt:lpstr>
      <vt:lpstr>Regret Aversion</vt:lpstr>
      <vt:lpstr>What We’ve Learned (So Far)</vt:lpstr>
      <vt:lpstr>Illusion of Control</vt:lpstr>
      <vt:lpstr>What We’ve Learned (So Far)</vt:lpstr>
      <vt:lpstr>Question: </vt:lpstr>
      <vt:lpstr>Money Illusion – Price of Crude Oil</vt:lpstr>
      <vt:lpstr>What We’ve Learned (So Far)</vt:lpstr>
      <vt:lpstr>Driving in Bolivia</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Intuitive vs. Deliberative Self</vt:lpstr>
      <vt:lpstr>Consequences</vt:lpstr>
      <vt:lpstr>What We’ve Learned</vt:lpstr>
      <vt:lpstr>Additional Concepts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sbenartz</cp:lastModifiedBy>
  <cp:revision>131</cp:revision>
  <dcterms:created xsi:type="dcterms:W3CDTF">2008-06-25T17:43:18Z</dcterms:created>
  <dcterms:modified xsi:type="dcterms:W3CDTF">2013-03-08T17:52:50Z</dcterms:modified>
</cp:coreProperties>
</file>