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1" r:id="rId2"/>
    <p:sldId id="277" r:id="rId3"/>
    <p:sldId id="278" r:id="rId4"/>
    <p:sldId id="282" r:id="rId5"/>
    <p:sldId id="280" r:id="rId6"/>
    <p:sldId id="273" r:id="rId7"/>
    <p:sldId id="270" r:id="rId8"/>
    <p:sldId id="264" r:id="rId9"/>
    <p:sldId id="283"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87697" autoAdjust="0"/>
  </p:normalViewPr>
  <p:slideViewPr>
    <p:cSldViewPr showGuides="1">
      <p:cViewPr>
        <p:scale>
          <a:sx n="70" d="100"/>
          <a:sy n="70" d="100"/>
        </p:scale>
        <p:origin x="-1566" y="-330"/>
      </p:cViewPr>
      <p:guideLst>
        <p:guide orient="horz" pos="2352"/>
        <p:guide orient="horz" pos="576"/>
        <p:guide pos="2880"/>
        <p:guide pos="768"/>
        <p:guide pos="499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62E00-2E7D-4AB3-AD0F-6E328B8FBEF6}" type="datetimeFigureOut">
              <a:rPr lang="en-US" smtClean="0"/>
              <a:pPr/>
              <a:t>5/23/2010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7CDCEE-987E-4842-ADBA-8327877C2B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Happy Appy, an</a:t>
            </a:r>
            <a:r>
              <a:rPr lang="en-US" baseline="0" dirty="0" smtClean="0"/>
              <a:t> online business that personalizes individual opportunity costs to help people optimize their happiness. </a:t>
            </a:r>
            <a:endParaRPr lang="en-US" dirty="0"/>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its core, Economics is a measurement of happiness. And, as we learned</a:t>
            </a:r>
            <a:r>
              <a:rPr lang="en-US" baseline="0" dirty="0" smtClean="0"/>
              <a:t> last week, people don’t really know what makes them happy. As a result, we spend our time and money on things that may make us happy, but we’re not maximizing our happiness quotient. The fact that we have so many choices doesn’t help matters. </a:t>
            </a:r>
            <a:endParaRPr lang="en-US" dirty="0"/>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 the idea for Happy Appy. Broadly</a:t>
            </a:r>
            <a:r>
              <a:rPr lang="en-US" baseline="0" dirty="0" smtClean="0"/>
              <a:t> stated, Happy Appy is an online service that seeks to optimize individual’s spending and saving decisions as they relate to an individual’s happiness. By understanding what makes each person happy, which we will do through a comprehensive online test, happy </a:t>
            </a:r>
            <a:r>
              <a:rPr lang="en-US" baseline="0" dirty="0" err="1" smtClean="0"/>
              <a:t>appy</a:t>
            </a:r>
            <a:r>
              <a:rPr lang="en-US" baseline="0" dirty="0" smtClean="0"/>
              <a:t> can create a “happiness profile” for each user. Based on the happiness profile, users will be presented with opportunity costs of each potential purchase. We’ll explain all this is greater detail. </a:t>
            </a:r>
            <a:endParaRPr lang="en-US" dirty="0"/>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here’s how it works. In the first step, users will go to happyappy.com and complete a free online test, similar to a </a:t>
            </a:r>
            <a:r>
              <a:rPr lang="en-US" baseline="0" dirty="0" err="1" smtClean="0"/>
              <a:t>myers-briggs</a:t>
            </a:r>
            <a:r>
              <a:rPr lang="en-US" baseline="0" dirty="0" smtClean="0"/>
              <a:t> test or the career finder test that we all took before school. The test will ask users a series of hypothetical questions regarding their likes, dislikes, lifestyle, budget as well as savings goals. Based on the responses, the test will generate a “happy profile” for each user. Within each happy profile, there will be categories that will be assigned </a:t>
            </a:r>
            <a:endParaRPr lang="en-US" dirty="0"/>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iPhone</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App: After users complete the happy test, they will be encouraged to download the Happy App to their cell phone (also free of charge)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Happy App will be able to access individual users happy profiles and savings goals.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Before making a purchase, users would scan the item with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iPhone</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bar code scanner to input the item’s information into the app.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program would analyze where the item fits into the happiness profile and offer alternatives for the same price that would theoretically provide a higher level of happiness for that individual user. There would be an option to “find the product” on the app that would take user to vendors’ websites where they could purchase the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app would also provide figures on how saving the money would contribute to long-term saving goals.</a:t>
            </a:r>
          </a:p>
          <a:p>
            <a:endParaRPr lang="en-US" dirty="0"/>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01F837-0392-44B3-A8B1-A6E8DC96768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images.clipartof.com/small/22161-Clipart-Illustration-Of-A-Yellow-Emoticon-Face-With-A-Frown-Gritting-Its-Teeth-And-Sweating-While-Stressing-Out.jpg"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www.google.com/imgres?imgurl=http://winthropharborfest.com/wp-content/uploads/2010/02/Smiley-Face-with-Dollar-Sign-eyes.bmp&amp;imgrefurl=http://winthropharborfest.com/town-wide-yard-sale/smiley-face-with-dollar-sign-eyes/&amp;usg=__IptPYtdlWYUzw5cXkfQ1yhuZPbw=&amp;h=206&amp;w=194&amp;sz=118&amp;hl=en&amp;start=13&amp;itbs=1&amp;tbnid=5p4QzpxPStkhxM:&amp;tbnh=105&amp;tbnw=99&amp;prev=/images?q=dollar+sign+happy+face&amp;hl=en&amp;gbv=2&amp;tbs=isch:1" TargetMode="External"/><Relationship Id="rId4" Type="http://schemas.openxmlformats.org/officeDocument/2006/relationships/hyperlink" Target="http://www.happyappy.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hyperlink" Target="http://www.google.com/imgres?imgurl=http://www.flreia.com/clubportal/images/clubimages/2076/webpages/Question%20mark%20funny%20face.jpg&amp;imgrefurl=http://www.answerbag.com/profile/131586/answers/&amp;usg=__5CcHTIonzqT35wq-bii1wERxYLM=&amp;h=579&amp;w=513&amp;sz=31&amp;hl=en&amp;start=87&amp;sig2=WoUOuVQgI5s75Oun0c3NFA&amp;um=1&amp;itbs=1&amp;tbnid=fO9pDpET8ah0WM:&amp;tbnh=134&amp;tbnw=119&amp;prev=/images?q=smiley+face+question+mark&amp;start=72&amp;um=1&amp;hl=en&amp;sa=N&amp;rls=com.microsoft:en-us&amp;rlz=1I7ADFA_en&amp;ndsp=18&amp;tbs=isch:1&amp;ei=3er5S_3KHIWENPu72cM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google.com/imgres?imgurl=http://winthropharborfest.com/wp-content/uploads/2010/02/Smiley-Face-with-Dollar-Sign-eyes.bmp&amp;imgrefurl=http://winthropharborfest.com/town-wide-yard-sale/smiley-face-with-dollar-sign-eyes/&amp;usg=__IptPYtdlWYUzw5cXkfQ1yhuZPbw=&amp;h=206&amp;w=194&amp;sz=118&amp;hl=en&amp;start=13&amp;itbs=1&amp;tbnid=5p4QzpxPStkhxM:&amp;tbnh=105&amp;tbnw=99&amp;prev=/images?q=dollar+sign+happy+face&amp;hl=en&amp;gbv=2&amp;tbs=isch: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www.happyappy.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2438400" y="1295400"/>
            <a:ext cx="4024952" cy="3980216"/>
          </a:xfrm>
          <a:prstGeom prst="roundRect">
            <a:avLst>
              <a:gd name="adj" fmla="val 3941"/>
            </a:avLst>
          </a:prstGeom>
          <a:solidFill>
            <a:schemeClr val="bg1"/>
          </a:solidFill>
          <a:ln>
            <a:noFill/>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352800" y="1371600"/>
            <a:ext cx="228600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a:t>
            </a:r>
            <a:r>
              <a:rPr lang="en-US" sz="4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hiller" pitchFamily="82" charset="0"/>
              </a:rPr>
              <a:t> </a:t>
            </a:r>
            <a:r>
              <a:rPr lang="en-US" sz="4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Appy</a:t>
            </a:r>
            <a:endParaRPr lang="en-US" sz="4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
        <p:nvSpPr>
          <p:cNvPr id="16" name="TextBox 15"/>
          <p:cNvSpPr txBox="1"/>
          <p:nvPr/>
        </p:nvSpPr>
        <p:spPr>
          <a:xfrm>
            <a:off x="2667000" y="4343400"/>
            <a:ext cx="3631059" cy="292388"/>
          </a:xfrm>
          <a:prstGeom prst="rect">
            <a:avLst/>
          </a:prstGeom>
          <a:noFill/>
        </p:spPr>
        <p:txBody>
          <a:bodyPr wrap="none" rtlCol="0">
            <a:spAutoFit/>
          </a:bodyPr>
          <a:lstStyle/>
          <a:p>
            <a:pPr algn="ctr"/>
            <a:r>
              <a:rPr lang="en-US" sz="1300" dirty="0" smtClean="0">
                <a:solidFill>
                  <a:schemeClr val="accent1">
                    <a:lumMod val="50000"/>
                  </a:schemeClr>
                </a:solidFill>
                <a:latin typeface="Garamond" pitchFamily="18" charset="0"/>
              </a:rPr>
              <a:t>Stephen Lynch, Ashley Zimmer, Matthew McCloskey</a:t>
            </a:r>
            <a:endParaRPr lang="en-US" sz="1300" dirty="0">
              <a:solidFill>
                <a:schemeClr val="accent1">
                  <a:lumMod val="50000"/>
                </a:schemeClr>
              </a:solidFill>
              <a:latin typeface="Garamond" pitchFamily="18" charset="0"/>
            </a:endParaRPr>
          </a:p>
        </p:txBody>
      </p:sp>
      <p:pic>
        <p:nvPicPr>
          <p:cNvPr id="2051" name="Picture 3"/>
          <p:cNvPicPr>
            <a:picLocks noChangeAspect="1" noChangeArrowheads="1"/>
          </p:cNvPicPr>
          <p:nvPr/>
        </p:nvPicPr>
        <p:blipFill>
          <a:blip r:embed="rId3" cstate="print"/>
          <a:srcRect/>
          <a:stretch>
            <a:fillRect/>
          </a:stretch>
        </p:blipFill>
        <p:spPr bwMode="auto">
          <a:xfrm>
            <a:off x="3581400" y="4648200"/>
            <a:ext cx="1752600" cy="392029"/>
          </a:xfrm>
          <a:prstGeom prst="rect">
            <a:avLst/>
          </a:prstGeom>
          <a:noFill/>
          <a:ln w="9525">
            <a:noFill/>
            <a:miter lim="800000"/>
            <a:headEnd/>
            <a:tailEnd/>
          </a:ln>
          <a:effectLst/>
        </p:spPr>
      </p:pic>
      <p:sp>
        <p:nvSpPr>
          <p:cNvPr id="13" name="Subtitle 2"/>
          <p:cNvSpPr txBox="1">
            <a:spLocks/>
          </p:cNvSpPr>
          <p:nvPr/>
        </p:nvSpPr>
        <p:spPr>
          <a:xfrm>
            <a:off x="2362200" y="3276600"/>
            <a:ext cx="4114800" cy="6858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2"/>
                </a:solidFill>
                <a:effectLst/>
                <a:uLnTx/>
                <a:uFillTx/>
                <a:latin typeface="Century Schoolbook" pitchFamily="18" charset="0"/>
              </a:rPr>
              <a:t>Opportunity Costs</a:t>
            </a:r>
            <a:r>
              <a:rPr kumimoji="0" lang="en-US" sz="2400" b="0" i="0" u="none" strike="noStrike" kern="1200" cap="none" spc="0" normalizeH="0" noProof="0" dirty="0" smtClean="0">
                <a:ln>
                  <a:noFill/>
                </a:ln>
                <a:solidFill>
                  <a:schemeClr val="tx2"/>
                </a:solidFill>
                <a:effectLst/>
                <a:uLnTx/>
                <a:uFillTx/>
                <a:latin typeface="Century Schoolbook" pitchFamily="18" charset="0"/>
              </a:rPr>
              <a:t> and Happiness</a:t>
            </a:r>
            <a:endParaRPr kumimoji="0" lang="en-US" b="0" i="0" u="none" strike="noStrike" kern="1200" cap="none" spc="0" normalizeH="0" baseline="0" noProof="0" dirty="0">
              <a:ln>
                <a:noFill/>
              </a:ln>
              <a:solidFill>
                <a:schemeClr val="tx2"/>
              </a:solidFill>
              <a:effectLst/>
              <a:uLnTx/>
              <a:uFillTx/>
              <a:latin typeface="Century Schoolbook" pitchFamily="18" charset="0"/>
            </a:endParaRPr>
          </a:p>
        </p:txBody>
      </p:sp>
      <p:pic>
        <p:nvPicPr>
          <p:cNvPr id="18438" name="Picture 6" descr="http://knowyourmeme.com/i/7103/original/1248973948876.jpg"/>
          <p:cNvPicPr>
            <a:picLocks noChangeAspect="1" noChangeArrowheads="1"/>
          </p:cNvPicPr>
          <p:nvPr/>
        </p:nvPicPr>
        <p:blipFill>
          <a:blip r:embed="rId4" cstate="print">
            <a:lum bright="49000" contrast="-65000"/>
          </a:blip>
          <a:stretch>
            <a:fillRect/>
          </a:stretch>
        </p:blipFill>
        <p:spPr bwMode="auto">
          <a:xfrm>
            <a:off x="990600" y="304800"/>
            <a:ext cx="2514600" cy="2514600"/>
          </a:xfrm>
          <a:prstGeom prst="rect">
            <a:avLst/>
          </a:prstGeom>
          <a:noFill/>
          <a:ln>
            <a:noFill/>
          </a:ln>
        </p:spPr>
      </p:pic>
      <p:pic>
        <p:nvPicPr>
          <p:cNvPr id="14" name="Picture 6" descr="http://knowyourmeme.com/i/7103/original/1248973948876.jpg"/>
          <p:cNvPicPr>
            <a:picLocks noChangeAspect="1" noChangeArrowheads="1"/>
          </p:cNvPicPr>
          <p:nvPr/>
        </p:nvPicPr>
        <p:blipFill>
          <a:blip r:embed="rId4" cstate="print">
            <a:lum bright="49000" contrast="-65000"/>
          </a:blip>
          <a:stretch>
            <a:fillRect/>
          </a:stretch>
        </p:blipFill>
        <p:spPr bwMode="auto">
          <a:xfrm>
            <a:off x="5334000" y="381000"/>
            <a:ext cx="2514600" cy="25146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Projected Revenue</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400" b="1" dirty="0" smtClean="0">
                <a:solidFill>
                  <a:schemeClr val="accent2">
                    <a:lumMod val="50000"/>
                  </a:schemeClr>
                </a:solidFill>
              </a:rPr>
              <a:t>Forecasted Revenue will come from two sources: 1) every time a consumer chooses an advertised product that brings them more happiness than the original product and 2) yearly fees from consumer product advertisers.</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graphicFrame>
        <p:nvGraphicFramePr>
          <p:cNvPr id="12" name="Table 11"/>
          <p:cNvGraphicFramePr>
            <a:graphicFrameLocks noGrp="1"/>
          </p:cNvGraphicFramePr>
          <p:nvPr/>
        </p:nvGraphicFramePr>
        <p:xfrm>
          <a:off x="2362200" y="838200"/>
          <a:ext cx="6553200" cy="2290827"/>
        </p:xfrm>
        <a:graphic>
          <a:graphicData uri="http://schemas.openxmlformats.org/drawingml/2006/table">
            <a:tbl>
              <a:tblPr/>
              <a:tblGrid>
                <a:gridCol w="674646"/>
                <a:gridCol w="1236851"/>
                <a:gridCol w="1054133"/>
                <a:gridCol w="1279015"/>
                <a:gridCol w="917097"/>
                <a:gridCol w="1391458"/>
              </a:tblGrid>
              <a:tr h="381000">
                <a:tc gridSpan="4">
                  <a:txBody>
                    <a:bodyPr/>
                    <a:lstStyle/>
                    <a:p>
                      <a:pPr algn="l" fontAlgn="b"/>
                      <a:r>
                        <a:rPr lang="en-US" sz="1400" b="1" i="0" u="none" strike="noStrike" dirty="0">
                          <a:solidFill>
                            <a:srgbClr val="F2F2F2"/>
                          </a:solidFill>
                          <a:latin typeface="Arial"/>
                        </a:rPr>
                        <a:t>Projected Transaction Revenue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00" b="0" i="0" u="none" strike="noStrike">
                          <a:solidFill>
                            <a:srgbClr val="F2F2F2"/>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F2F2F2"/>
                          </a:solidFill>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r>
              <a:tr h="899919">
                <a:tc>
                  <a:txBody>
                    <a:bodyPr/>
                    <a:lstStyle/>
                    <a:p>
                      <a:pPr algn="ctr" fontAlgn="b"/>
                      <a:r>
                        <a:rPr lang="en-US" sz="1400" b="1" i="0" u="none" strike="noStrike">
                          <a:solidFill>
                            <a:srgbClr val="000000"/>
                          </a:solidFill>
                          <a:latin typeface="Arial"/>
                        </a:rPr>
                        <a:t>Year</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No. of Users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Avg. Purchase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No. of Purchases Per Year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1% Service Charge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Total Revenue</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52477">
                <a:tc>
                  <a:txBody>
                    <a:bodyPr/>
                    <a:lstStyle/>
                    <a:p>
                      <a:pPr algn="ctr" fontAlgn="b"/>
                      <a:r>
                        <a:rPr lang="en-US" sz="1200" b="0" i="0" u="none" strike="noStrike">
                          <a:solidFill>
                            <a:srgbClr val="000000"/>
                          </a:solidFill>
                          <a:latin typeface="Arial"/>
                        </a:rPr>
                        <a:t>2011E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10,000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              75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              75,000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52477">
                <a:tc>
                  <a:txBody>
                    <a:bodyPr/>
                    <a:lstStyle/>
                    <a:p>
                      <a:pPr algn="ctr" fontAlgn="b"/>
                      <a:r>
                        <a:rPr lang="en-US" sz="1200" b="0" i="0" u="none" strike="noStrike">
                          <a:solidFill>
                            <a:srgbClr val="000000"/>
                          </a:solidFill>
                          <a:latin typeface="Arial"/>
                        </a:rPr>
                        <a:t>2012E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40,000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100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15</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1%</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600,000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52477">
                <a:tc>
                  <a:txBody>
                    <a:bodyPr/>
                    <a:lstStyle/>
                    <a:p>
                      <a:pPr algn="ctr" fontAlgn="b"/>
                      <a:r>
                        <a:rPr lang="en-US" sz="1200" b="0" i="0" u="none" strike="noStrike">
                          <a:solidFill>
                            <a:srgbClr val="000000"/>
                          </a:solidFill>
                          <a:latin typeface="Arial"/>
                        </a:rPr>
                        <a:t>2013E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75,000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110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25</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1%</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2,062,500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52477">
                <a:tc>
                  <a:txBody>
                    <a:bodyPr/>
                    <a:lstStyle/>
                    <a:p>
                      <a:pPr algn="ctr" fontAlgn="b"/>
                      <a:r>
                        <a:rPr lang="en-US" sz="12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7" name="Table 16"/>
          <p:cNvGraphicFramePr>
            <a:graphicFrameLocks noGrp="1"/>
          </p:cNvGraphicFramePr>
          <p:nvPr/>
        </p:nvGraphicFramePr>
        <p:xfrm>
          <a:off x="2362200" y="3429000"/>
          <a:ext cx="6553200" cy="1905001"/>
        </p:xfrm>
        <a:graphic>
          <a:graphicData uri="http://schemas.openxmlformats.org/drawingml/2006/table">
            <a:tbl>
              <a:tblPr/>
              <a:tblGrid>
                <a:gridCol w="674646"/>
                <a:gridCol w="1236851"/>
                <a:gridCol w="1054134"/>
                <a:gridCol w="1279015"/>
                <a:gridCol w="917097"/>
                <a:gridCol w="1391457"/>
              </a:tblGrid>
              <a:tr h="423818">
                <a:tc gridSpan="4">
                  <a:txBody>
                    <a:bodyPr/>
                    <a:lstStyle/>
                    <a:p>
                      <a:pPr algn="l" fontAlgn="b"/>
                      <a:r>
                        <a:rPr lang="en-US" sz="1400" b="1" i="0" u="none" strike="noStrike">
                          <a:solidFill>
                            <a:srgbClr val="F2F2F2"/>
                          </a:solidFill>
                          <a:latin typeface="Arial"/>
                        </a:rPr>
                        <a:t>Projected Advertising Revenue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00" b="0" i="0" u="none" strike="noStrike">
                          <a:solidFill>
                            <a:srgbClr val="F2F2F2"/>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l" fontAlgn="b"/>
                      <a:r>
                        <a:rPr lang="en-US" sz="1000" b="0" i="0" u="none" strike="noStrike">
                          <a:solidFill>
                            <a:srgbClr val="F2F2F2"/>
                          </a:solidFill>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r>
              <a:tr h="549817">
                <a:tc>
                  <a:txBody>
                    <a:bodyPr/>
                    <a:lstStyle/>
                    <a:p>
                      <a:pPr algn="ctr" fontAlgn="b"/>
                      <a:r>
                        <a:rPr lang="en-US" sz="1400" b="1" i="0" u="none" strike="noStrike">
                          <a:solidFill>
                            <a:srgbClr val="000000"/>
                          </a:solidFill>
                          <a:latin typeface="Arial"/>
                        </a:rPr>
                        <a:t>Year</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No. of Advertisers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Yearly Fee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a:solidFill>
                            <a:srgbClr val="000000"/>
                          </a:solidFill>
                          <a:latin typeface="Arial"/>
                        </a:rPr>
                        <a:t>Total Revenue</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33599">
                <a:tc>
                  <a:txBody>
                    <a:bodyPr/>
                    <a:lstStyle/>
                    <a:p>
                      <a:pPr algn="ctr" fontAlgn="b"/>
                      <a:r>
                        <a:rPr lang="en-US" sz="1200" b="0" i="0" u="none" strike="noStrike">
                          <a:solidFill>
                            <a:srgbClr val="000000"/>
                          </a:solidFill>
                          <a:latin typeface="Arial"/>
                        </a:rPr>
                        <a:t>2011E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50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              5,000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200" b="0" i="0" u="none" strike="noStrike">
                          <a:solidFill>
                            <a:srgbClr val="000000"/>
                          </a:solidFill>
                          <a:latin typeface="Arial"/>
                        </a:rPr>
                        <a:t> $            250,000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35003">
                <a:tc>
                  <a:txBody>
                    <a:bodyPr/>
                    <a:lstStyle/>
                    <a:p>
                      <a:pPr algn="ctr" fontAlgn="b"/>
                      <a:r>
                        <a:rPr lang="en-US" sz="1200" b="0" i="0" u="none" strike="noStrike">
                          <a:solidFill>
                            <a:srgbClr val="000000"/>
                          </a:solidFill>
                          <a:latin typeface="Arial"/>
                        </a:rPr>
                        <a:t>2012E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75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5,000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375,000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31382">
                <a:tc>
                  <a:txBody>
                    <a:bodyPr/>
                    <a:lstStyle/>
                    <a:p>
                      <a:pPr algn="ctr" fontAlgn="b"/>
                      <a:r>
                        <a:rPr lang="en-US" sz="1200" b="0" i="0" u="none" strike="noStrike">
                          <a:solidFill>
                            <a:srgbClr val="000000"/>
                          </a:solidFill>
                          <a:latin typeface="Arial"/>
                        </a:rPr>
                        <a:t>2013E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150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5,000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n-US" sz="1200" b="0" i="0" u="none" strike="noStrike">
                          <a:solidFill>
                            <a:srgbClr val="000000"/>
                          </a:solidFill>
                          <a:latin typeface="Arial"/>
                        </a:rPr>
                        <a:t> $            750,000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31382">
                <a:tc>
                  <a:txBody>
                    <a:bodyPr/>
                    <a:lstStyle/>
                    <a:p>
                      <a:pPr algn="l" fontAlgn="b"/>
                      <a:r>
                        <a:rPr lang="en-US" sz="12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8" name="Rectangle 17"/>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10" name="TextBox 9"/>
          <p:cNvSpPr txBox="1"/>
          <p:nvPr/>
        </p:nvSpPr>
        <p:spPr>
          <a:xfrm>
            <a:off x="1295400" y="1981200"/>
            <a:ext cx="8686800" cy="1569660"/>
          </a:xfrm>
          <a:prstGeom prst="rect">
            <a:avLst/>
          </a:prstGeom>
          <a:noFill/>
        </p:spPr>
        <p:txBody>
          <a:bodyPr wrap="square" rtlCol="0">
            <a:spAutoFit/>
          </a:bodyPr>
          <a:lstStyle/>
          <a:p>
            <a:r>
              <a:rPr lang="en-US" sz="9600" b="1" dirty="0" smtClean="0"/>
              <a:t>Questions?</a:t>
            </a:r>
            <a:endParaRPr lang="en-US" sz="9600" b="1" dirty="0"/>
          </a:p>
        </p:txBody>
      </p:sp>
      <p:pic>
        <p:nvPicPr>
          <p:cNvPr id="11" name="Picture 10" descr="BrailleSmileyFace.jpg"/>
          <p:cNvPicPr>
            <a:picLocks noChangeAspect="1"/>
          </p:cNvPicPr>
          <p:nvPr/>
        </p:nvPicPr>
        <p:blipFill>
          <a:blip r:embed="rId4" cstate="print"/>
          <a:stretch>
            <a:fillRect/>
          </a:stretch>
        </p:blipFill>
        <p:spPr>
          <a:xfrm>
            <a:off x="4648200" y="2514600"/>
            <a:ext cx="762000" cy="732366"/>
          </a:xfrm>
          <a:prstGeom prst="rect">
            <a:avLst/>
          </a:prstGeom>
        </p:spPr>
      </p:pic>
      <p:sp>
        <p:nvSpPr>
          <p:cNvPr id="15" name="Rectangle 14"/>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The Big Idea</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38200"/>
            <a:ext cx="2286000" cy="5262979"/>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p:txBody>
      </p:sp>
      <p:sp>
        <p:nvSpPr>
          <p:cNvPr id="7" name="Content Placeholder 2"/>
          <p:cNvSpPr txBox="1">
            <a:spLocks/>
          </p:cNvSpPr>
          <p:nvPr/>
        </p:nvSpPr>
        <p:spPr>
          <a:xfrm>
            <a:off x="2209800" y="1066800"/>
            <a:ext cx="6477000" cy="50593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8436" name="Picture 4" descr="http://aneclecticblog.com/wp-content/uploads/2008/05/wall-of-shoes.jpg"/>
          <p:cNvPicPr>
            <a:picLocks noChangeAspect="1" noChangeArrowheads="1"/>
          </p:cNvPicPr>
          <p:nvPr/>
        </p:nvPicPr>
        <p:blipFill>
          <a:blip r:embed="rId4" cstate="print"/>
          <a:srcRect/>
          <a:stretch>
            <a:fillRect/>
          </a:stretch>
        </p:blipFill>
        <p:spPr bwMode="auto">
          <a:xfrm>
            <a:off x="2743200" y="1981200"/>
            <a:ext cx="4004505" cy="2667000"/>
          </a:xfrm>
          <a:prstGeom prst="rect">
            <a:avLst/>
          </a:prstGeom>
          <a:noFill/>
        </p:spPr>
      </p:pic>
      <p:sp>
        <p:nvSpPr>
          <p:cNvPr id="10" name="TextBox 9"/>
          <p:cNvSpPr txBox="1"/>
          <p:nvPr/>
        </p:nvSpPr>
        <p:spPr>
          <a:xfrm>
            <a:off x="2438400" y="1066800"/>
            <a:ext cx="6477000" cy="4832092"/>
          </a:xfrm>
          <a:prstGeom prst="rect">
            <a:avLst/>
          </a:prstGeom>
          <a:noFill/>
        </p:spPr>
        <p:txBody>
          <a:bodyPr wrap="square" rtlCol="0">
            <a:spAutoFit/>
          </a:bodyPr>
          <a:lstStyle/>
          <a:p>
            <a:pPr algn="ctr"/>
            <a:r>
              <a:rPr lang="en-US" sz="2800" b="1" dirty="0" smtClean="0"/>
              <a:t>I don’t know what I want ….</a:t>
            </a:r>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buFont typeface="Arial" pitchFamily="34" charset="0"/>
              <a:buChar char="•"/>
            </a:pPr>
            <a:endParaRPr lang="en-US" sz="2800" b="1" dirty="0" smtClean="0"/>
          </a:p>
          <a:p>
            <a:pPr algn="ctr"/>
            <a:endParaRPr lang="en-US" sz="2800" b="1" dirty="0" smtClean="0"/>
          </a:p>
          <a:p>
            <a:pPr algn="ctr"/>
            <a:r>
              <a:rPr lang="en-US" sz="2800" b="1" dirty="0" smtClean="0"/>
              <a:t>Can someone help me with my spending decisions?</a:t>
            </a:r>
            <a:endParaRPr lang="en-US" sz="2800" b="1" dirty="0"/>
          </a:p>
        </p:txBody>
      </p:sp>
      <p:pic>
        <p:nvPicPr>
          <p:cNvPr id="18438" name="Picture 6" descr="See full size image">
            <a:hlinkClick r:id="rId5"/>
          </p:cNvPr>
          <p:cNvPicPr>
            <a:picLocks noChangeAspect="1" noChangeArrowheads="1"/>
          </p:cNvPicPr>
          <p:nvPr/>
        </p:nvPicPr>
        <p:blipFill>
          <a:blip r:embed="rId6" cstate="print"/>
          <a:srcRect/>
          <a:stretch>
            <a:fillRect/>
          </a:stretch>
        </p:blipFill>
        <p:spPr bwMode="auto">
          <a:xfrm>
            <a:off x="7315200" y="2667000"/>
            <a:ext cx="1354455" cy="1371600"/>
          </a:xfrm>
          <a:prstGeom prst="rect">
            <a:avLst/>
          </a:prstGeom>
          <a:noFill/>
        </p:spPr>
      </p:pic>
      <p:sp>
        <p:nvSpPr>
          <p:cNvPr id="12" name="TextBox 11"/>
          <p:cNvSpPr txBox="1"/>
          <p:nvPr/>
        </p:nvSpPr>
        <p:spPr>
          <a:xfrm>
            <a:off x="97808" y="824553"/>
            <a:ext cx="2286000" cy="5447645"/>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600" b="1" dirty="0" smtClean="0">
                <a:solidFill>
                  <a:schemeClr val="accent2">
                    <a:lumMod val="50000"/>
                  </a:schemeClr>
                </a:solidFill>
              </a:rPr>
              <a:t>We live in a world where there are dizzying amount of options and choices.  Individuals do not truly understand what makes them happy.  The behavior is manifested in sup-optimal time allocation and spending decisions.</a:t>
            </a: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sp>
        <p:nvSpPr>
          <p:cNvPr id="15" name="Rectangle 14"/>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The Big Idea</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262979"/>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p:txBody>
      </p:sp>
      <p:sp>
        <p:nvSpPr>
          <p:cNvPr id="7" name="Content Placeholder 2"/>
          <p:cNvSpPr txBox="1">
            <a:spLocks/>
          </p:cNvSpPr>
          <p:nvPr/>
        </p:nvSpPr>
        <p:spPr>
          <a:xfrm>
            <a:off x="2209800" y="1066800"/>
            <a:ext cx="6477000" cy="50593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2438400" y="1066800"/>
            <a:ext cx="6477000" cy="5016758"/>
          </a:xfrm>
          <a:prstGeom prst="rect">
            <a:avLst/>
          </a:prstGeom>
          <a:noFill/>
        </p:spPr>
        <p:txBody>
          <a:bodyPr wrap="square" rtlCol="0">
            <a:spAutoFit/>
          </a:bodyPr>
          <a:lstStyle/>
          <a:p>
            <a:pPr algn="ctr"/>
            <a:r>
              <a:rPr lang="en-US" sz="3200" b="1" dirty="0" smtClean="0">
                <a:hlinkClick r:id="rId4"/>
              </a:rPr>
              <a:t>www.HappyAppy.com</a:t>
            </a:r>
            <a:endParaRPr lang="en-US" sz="3200" b="1" dirty="0" smtClean="0"/>
          </a:p>
          <a:p>
            <a:pPr algn="ctr">
              <a:buFont typeface="Arial" pitchFamily="34" charset="0"/>
              <a:buChar char="•"/>
            </a:pPr>
            <a:endParaRPr lang="en-US" sz="3200" b="1" dirty="0" smtClean="0"/>
          </a:p>
          <a:p>
            <a:pPr algn="ctr">
              <a:buFont typeface="Arial" pitchFamily="34" charset="0"/>
              <a:buChar char="•"/>
            </a:pPr>
            <a:endParaRPr lang="en-US" sz="3200" b="1" dirty="0" smtClean="0"/>
          </a:p>
          <a:p>
            <a:pPr algn="ctr">
              <a:buFont typeface="Arial" pitchFamily="34" charset="0"/>
              <a:buChar char="•"/>
            </a:pPr>
            <a:endParaRPr lang="en-US" sz="3200" b="1" dirty="0" smtClean="0"/>
          </a:p>
          <a:p>
            <a:pPr algn="ctr">
              <a:buFont typeface="Arial" pitchFamily="34" charset="0"/>
              <a:buChar char="•"/>
            </a:pPr>
            <a:endParaRPr lang="en-US" sz="3200" b="1" dirty="0" smtClean="0"/>
          </a:p>
          <a:p>
            <a:pPr algn="ctr">
              <a:buFont typeface="Arial" pitchFamily="34" charset="0"/>
              <a:buChar char="•"/>
            </a:pPr>
            <a:endParaRPr lang="en-US" sz="3200" b="1" dirty="0" smtClean="0"/>
          </a:p>
          <a:p>
            <a:pPr algn="ctr">
              <a:buFont typeface="Arial" pitchFamily="34" charset="0"/>
              <a:buChar char="•"/>
            </a:pPr>
            <a:endParaRPr lang="en-US" sz="3200" b="1" dirty="0" smtClean="0"/>
          </a:p>
          <a:p>
            <a:pPr algn="ctr"/>
            <a:r>
              <a:rPr lang="en-US" sz="3200" b="1" dirty="0" smtClean="0"/>
              <a:t>Helping you optimize spending and saving decisions to maximize happiness.  </a:t>
            </a:r>
            <a:endParaRPr lang="en-US" sz="3200" b="1" dirty="0"/>
          </a:p>
        </p:txBody>
      </p:sp>
      <p:pic>
        <p:nvPicPr>
          <p:cNvPr id="25602" name="Picture 2" descr="http://t0.gstatic.com/images?q=tbn:5p4QzpxPStkhxM:http://winthropharborfest.com/wp-content/uploads/2010/02/Smiley-Face-with-Dollar-Sign-eyes.bmp">
            <a:hlinkClick r:id="rId5"/>
          </p:cNvPr>
          <p:cNvPicPr>
            <a:picLocks noChangeAspect="1" noChangeArrowheads="1"/>
          </p:cNvPicPr>
          <p:nvPr/>
        </p:nvPicPr>
        <p:blipFill>
          <a:blip r:embed="rId6" cstate="print"/>
          <a:srcRect/>
          <a:stretch>
            <a:fillRect/>
          </a:stretch>
        </p:blipFill>
        <p:spPr bwMode="auto">
          <a:xfrm>
            <a:off x="4572000" y="1905000"/>
            <a:ext cx="2370909" cy="2514600"/>
          </a:xfrm>
          <a:prstGeom prst="rect">
            <a:avLst/>
          </a:prstGeom>
          <a:noFill/>
        </p:spPr>
      </p:pic>
      <p:sp>
        <p:nvSpPr>
          <p:cNvPr id="12" name="TextBox 11"/>
          <p:cNvSpPr txBox="1"/>
          <p:nvPr/>
        </p:nvSpPr>
        <p:spPr>
          <a:xfrm>
            <a:off x="97808" y="824553"/>
            <a:ext cx="2286000" cy="5632311"/>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150000"/>
              </a:lnSpc>
            </a:pPr>
            <a:r>
              <a:rPr lang="en-US" sz="1600" b="1" dirty="0" smtClean="0">
                <a:solidFill>
                  <a:schemeClr val="accent2">
                    <a:lumMod val="50000"/>
                  </a:schemeClr>
                </a:solidFill>
              </a:rPr>
              <a:t>An online service that seeks to optimize spending and saving decisions as they relate to an individual’s happiness.  By understanding the fundamentals of clients’ happiness, HappyAppy.com hopes to alter customers’ spending decisions by presenting opportunity costs of their financial decisions.</a:t>
            </a:r>
            <a:endParaRPr lang="en-US" sz="1600" b="1" dirty="0">
              <a:solidFill>
                <a:schemeClr val="accent2">
                  <a:lumMod val="50000"/>
                </a:schemeClr>
              </a:solidFill>
            </a:endParaRPr>
          </a:p>
        </p:txBody>
      </p:sp>
      <p:sp>
        <p:nvSpPr>
          <p:cNvPr id="11" name="Rectangle 10"/>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Step 1: How it works: The Happy Test</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1" name="Rectangle 20"/>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400" b="1" dirty="0" smtClean="0">
                <a:solidFill>
                  <a:schemeClr val="accent2">
                    <a:lumMod val="50000"/>
                  </a:schemeClr>
                </a:solidFill>
              </a:rPr>
              <a:t>“I am happiest when…” </a:t>
            </a:r>
          </a:p>
          <a:p>
            <a:pPr algn="ctr">
              <a:lnSpc>
                <a:spcPct val="200000"/>
              </a:lnSpc>
            </a:pPr>
            <a:endParaRPr lang="en-US" sz="1400" b="1" dirty="0" smtClean="0">
              <a:solidFill>
                <a:schemeClr val="accent2">
                  <a:lumMod val="50000"/>
                </a:schemeClr>
              </a:solidFill>
            </a:endParaRPr>
          </a:p>
          <a:p>
            <a:pPr algn="ctr">
              <a:lnSpc>
                <a:spcPct val="200000"/>
              </a:lnSpc>
            </a:pPr>
            <a:r>
              <a:rPr lang="en-US" sz="1400" b="1" dirty="0" smtClean="0">
                <a:solidFill>
                  <a:schemeClr val="accent2">
                    <a:lumMod val="50000"/>
                  </a:schemeClr>
                </a:solidFill>
              </a:rPr>
              <a:t>The Happy Test will diagnose the items and events that make you the happiest.</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sp>
        <p:nvSpPr>
          <p:cNvPr id="7" name="Rectangle 6"/>
          <p:cNvSpPr/>
          <p:nvPr/>
        </p:nvSpPr>
        <p:spPr>
          <a:xfrm>
            <a:off x="2286000" y="914400"/>
            <a:ext cx="6400800" cy="3724096"/>
          </a:xfrm>
          <a:prstGeom prst="rect">
            <a:avLst/>
          </a:prstGeom>
        </p:spPr>
        <p:txBody>
          <a:bodyPr wrap="square">
            <a:spAutoFit/>
          </a:bodyPr>
          <a:lstStyle/>
          <a:p>
            <a:pPr>
              <a:buFont typeface="Arial" pitchFamily="34" charset="0"/>
              <a:buChar char="•"/>
            </a:pPr>
            <a:r>
              <a:rPr lang="en-US" sz="2400" dirty="0" smtClean="0">
                <a:latin typeface="Century Schoolbook" pitchFamily="18" charset="0"/>
              </a:rPr>
              <a:t> </a:t>
            </a:r>
            <a:r>
              <a:rPr lang="en-US" sz="2400" dirty="0" smtClean="0">
                <a:latin typeface="+mj-lt"/>
              </a:rPr>
              <a:t>The Happy Test: How it works</a:t>
            </a:r>
          </a:p>
          <a:p>
            <a:endParaRPr lang="en-US" sz="2400" dirty="0" smtClean="0">
              <a:latin typeface="+mj-lt"/>
            </a:endParaRPr>
          </a:p>
          <a:p>
            <a:pPr lvl="1">
              <a:buFont typeface="Arial" pitchFamily="34" charset="0"/>
              <a:buChar char="•"/>
            </a:pPr>
            <a:r>
              <a:rPr lang="en-US" sz="2400" dirty="0" smtClean="0">
                <a:latin typeface="+mj-lt"/>
              </a:rPr>
              <a:t> Comprehensive online test</a:t>
            </a:r>
          </a:p>
          <a:p>
            <a:pPr lvl="1"/>
            <a:r>
              <a:rPr lang="en-US" sz="2000" dirty="0" smtClean="0">
                <a:latin typeface="+mj-lt"/>
              </a:rPr>
              <a:t>           </a:t>
            </a:r>
          </a:p>
          <a:p>
            <a:pPr lvl="1">
              <a:buFont typeface="Arial" pitchFamily="34" charset="0"/>
              <a:buChar char="•"/>
            </a:pPr>
            <a:r>
              <a:rPr lang="en-US" sz="2400" dirty="0" smtClean="0">
                <a:latin typeface="+mj-lt"/>
              </a:rPr>
              <a:t> Considers material items, events and no-cost activities</a:t>
            </a:r>
          </a:p>
          <a:p>
            <a:pPr lvl="1"/>
            <a:endParaRPr lang="en-US" sz="2400" dirty="0" smtClean="0">
              <a:latin typeface="+mj-lt"/>
            </a:endParaRPr>
          </a:p>
          <a:p>
            <a:pPr lvl="1">
              <a:buFont typeface="Arial" pitchFamily="34" charset="0"/>
              <a:buChar char="•"/>
            </a:pPr>
            <a:r>
              <a:rPr lang="en-US" sz="2400" dirty="0" smtClean="0">
                <a:latin typeface="+mj-lt"/>
              </a:rPr>
              <a:t> Individual Happy Profile to maximize   happiness</a:t>
            </a:r>
          </a:p>
          <a:p>
            <a:pPr>
              <a:buFont typeface="Arial" pitchFamily="34" charset="0"/>
              <a:buChar char="•"/>
            </a:pPr>
            <a:endParaRPr lang="en-US" sz="2400" dirty="0" smtClean="0">
              <a:latin typeface="Century Schoolbook" pitchFamily="18" charset="0"/>
            </a:endParaRPr>
          </a:p>
        </p:txBody>
      </p:sp>
      <p:pic>
        <p:nvPicPr>
          <p:cNvPr id="12290" name="Picture 2" descr="http://t1.gstatic.com/images?q=tbn:fO9pDpET8ah0WM:http://www.flreia.com/clubportal/images/clubimages/2076/webpages/Question%2520mark%2520funny%2520face.jpg">
            <a:hlinkClick r:id="rId4"/>
          </p:cNvPr>
          <p:cNvPicPr>
            <a:picLocks noChangeAspect="1" noChangeArrowheads="1"/>
          </p:cNvPicPr>
          <p:nvPr/>
        </p:nvPicPr>
        <p:blipFill>
          <a:blip r:embed="rId5" cstate="print"/>
          <a:srcRect/>
          <a:stretch>
            <a:fillRect/>
          </a:stretch>
        </p:blipFill>
        <p:spPr bwMode="auto">
          <a:xfrm>
            <a:off x="4648200" y="4038600"/>
            <a:ext cx="1827094" cy="2057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648200" y="533400"/>
            <a:ext cx="1828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spc="50" dirty="0" smtClean="0">
              <a:ln w="11430"/>
              <a:solidFill>
                <a:srgbClr val="C00000"/>
              </a:solidFill>
              <a:effectLst>
                <a:outerShdw blurRad="76200" dist="50800" dir="5400000" algn="tl" rotWithShape="0">
                  <a:srgbClr val="000000">
                    <a:alpha val="65000"/>
                  </a:srgbClr>
                </a:outerShdw>
              </a:effectLst>
              <a:latin typeface="Chiller" pitchFamily="82" charset="0"/>
            </a:endParaRPr>
          </a:p>
          <a:p>
            <a:pPr algn="ctr"/>
            <a:endParaRPr lang="en-US" sz="3000" b="1" spc="50" dirty="0" smtClean="0">
              <a:ln w="11430"/>
              <a:solidFill>
                <a:srgbClr val="C00000"/>
              </a:solidFill>
              <a:effectLst>
                <a:outerShdw blurRad="76200" dist="50800" dir="5400000" algn="tl" rotWithShape="0">
                  <a:srgbClr val="000000">
                    <a:alpha val="65000"/>
                  </a:srgbClr>
                </a:outerShdw>
              </a:effectLst>
              <a:latin typeface="Chiller" pitchFamily="82" charset="0"/>
            </a:endParaRPr>
          </a:p>
          <a:p>
            <a:pPr algn="ctr"/>
            <a:r>
              <a:rPr lang="en-US" b="1" spc="50" dirty="0" smtClean="0">
                <a:ln w="11430"/>
                <a:solidFill>
                  <a:srgbClr val="C00000"/>
                </a:solidFill>
                <a:effectLst>
                  <a:outerShdw blurRad="76200" dist="50800" dir="5400000" algn="tl" rotWithShape="0">
                    <a:srgbClr val="000000">
                      <a:alpha val="65000"/>
                    </a:srgbClr>
                  </a:outerShdw>
                </a:effectLst>
                <a:latin typeface="Comic Sans MS" pitchFamily="66" charset="0"/>
              </a:rPr>
              <a:t>Happy Appy</a:t>
            </a:r>
            <a:endParaRPr lang="en-US" b="1" spc="50" dirty="0">
              <a:ln w="11430"/>
              <a:solidFill>
                <a:srgbClr val="C00000"/>
              </a:solidFill>
              <a:effectLst>
                <a:outerShdw blurRad="76200" dist="50800" dir="5400000" algn="tl" rotWithShape="0">
                  <a:srgbClr val="000000">
                    <a:alpha val="65000"/>
                  </a:srgbClr>
                </a:outerShdw>
              </a:effectLst>
              <a:latin typeface="Comic Sans MS" pitchFamily="66" charset="0"/>
            </a:endParaRPr>
          </a:p>
        </p:txBody>
      </p:sp>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Step 2: Presenting Alternative Options</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783134"/>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400" b="1" dirty="0" smtClean="0">
                <a:solidFill>
                  <a:schemeClr val="accent2">
                    <a:lumMod val="50000"/>
                  </a:schemeClr>
                </a:solidFill>
              </a:rPr>
              <a:t>Simple to use program that shows consumers alternative choices that will bring about the most happiness.</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r>
              <a:rPr lang="en-US" sz="1400" b="1" dirty="0" smtClean="0">
                <a:solidFill>
                  <a:schemeClr val="accent2">
                    <a:lumMod val="50000"/>
                  </a:schemeClr>
                </a:solidFill>
              </a:rPr>
              <a:t> </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sp>
        <p:nvSpPr>
          <p:cNvPr id="7" name="Content Placeholder 2"/>
          <p:cNvSpPr txBox="1">
            <a:spLocks/>
          </p:cNvSpPr>
          <p:nvPr/>
        </p:nvSpPr>
        <p:spPr>
          <a:xfrm>
            <a:off x="2362200" y="2209800"/>
            <a:ext cx="6781800" cy="4191000"/>
          </a:xfrm>
          <a:prstGeom prst="rect">
            <a:avLst/>
          </a:prstGeom>
        </p:spPr>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13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Smart Phone App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Access your profile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Scan item with barcode scanning app and input product info into app.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Program analyzes “fits” in happiness profile.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Program offers alternatives for same price but higher happiness or how the money could be used for long-term savings goals.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2" descr="http://t0.gstatic.com/images?q=tbn:5p4QzpxPStkhxM:http://winthropharborfest.com/wp-content/uploads/2010/02/Smiley-Face-with-Dollar-Sign-eyes.bmp">
            <a:hlinkClick r:id="rId4"/>
          </p:cNvPr>
          <p:cNvPicPr>
            <a:picLocks noChangeAspect="1" noChangeArrowheads="1"/>
          </p:cNvPicPr>
          <p:nvPr/>
        </p:nvPicPr>
        <p:blipFill>
          <a:blip r:embed="rId5" cstate="print">
            <a:lum/>
          </a:blip>
          <a:srcRect/>
          <a:stretch>
            <a:fillRect/>
          </a:stretch>
        </p:blipFill>
        <p:spPr bwMode="auto">
          <a:xfrm>
            <a:off x="5181600" y="685800"/>
            <a:ext cx="862149" cy="914400"/>
          </a:xfrm>
          <a:prstGeom prst="rect">
            <a:avLst/>
          </a:prstGeom>
          <a:noFill/>
        </p:spPr>
      </p:pic>
      <p:sp>
        <p:nvSpPr>
          <p:cNvPr id="11" name="Rectangle 10"/>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Step 3: Alternative Purchase &amp; Savings Example</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400" b="1" dirty="0" smtClean="0">
                <a:solidFill>
                  <a:schemeClr val="accent2">
                    <a:lumMod val="50000"/>
                  </a:schemeClr>
                </a:solidFill>
              </a:rPr>
              <a:t>Consumer will scan a product that they are considering purchasing and press the number of smiley faces to indicate how happy the product would make them.</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pic>
        <p:nvPicPr>
          <p:cNvPr id="7" name="Picture 6" descr="iphone-parallels.jpg"/>
          <p:cNvPicPr>
            <a:picLocks noChangeAspect="1"/>
          </p:cNvPicPr>
          <p:nvPr/>
        </p:nvPicPr>
        <p:blipFill>
          <a:blip r:embed="rId4" cstate="print"/>
          <a:stretch>
            <a:fillRect/>
          </a:stretch>
        </p:blipFill>
        <p:spPr>
          <a:xfrm>
            <a:off x="2438400" y="609600"/>
            <a:ext cx="5105400" cy="5956300"/>
          </a:xfrm>
          <a:prstGeom prst="rect">
            <a:avLst/>
          </a:prstGeom>
        </p:spPr>
      </p:pic>
      <p:graphicFrame>
        <p:nvGraphicFramePr>
          <p:cNvPr id="11" name="Table 10"/>
          <p:cNvGraphicFramePr>
            <a:graphicFrameLocks noGrp="1"/>
          </p:cNvGraphicFramePr>
          <p:nvPr/>
        </p:nvGraphicFramePr>
        <p:xfrm>
          <a:off x="4191000" y="1981200"/>
          <a:ext cx="2362200" cy="3276603"/>
        </p:xfrm>
        <a:graphic>
          <a:graphicData uri="http://schemas.openxmlformats.org/drawingml/2006/table">
            <a:tbl>
              <a:tblPr/>
              <a:tblGrid>
                <a:gridCol w="670921"/>
                <a:gridCol w="670921"/>
                <a:gridCol w="601033"/>
                <a:gridCol w="419325"/>
              </a:tblGrid>
              <a:tr h="416040">
                <a:tc gridSpan="4">
                  <a:txBody>
                    <a:bodyPr/>
                    <a:lstStyle/>
                    <a:p>
                      <a:pPr algn="l" fontAlgn="b"/>
                      <a:r>
                        <a:rPr lang="en-US" sz="2000" b="1" i="0" u="none" strike="noStrike">
                          <a:solidFill>
                            <a:srgbClr val="FFFFFF"/>
                          </a:solidFill>
                          <a:latin typeface="Andalus"/>
                        </a:rPr>
                        <a:t>I Want It Now!!!</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09145">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r>
              <a:tr h="224887">
                <a:tc gridSpan="2">
                  <a:txBody>
                    <a:bodyPr/>
                    <a:lstStyle/>
                    <a:p>
                      <a:pPr algn="l" fontAlgn="b"/>
                      <a:r>
                        <a:rPr lang="en-US" sz="1100" b="1" i="0" u="none" strike="noStrike">
                          <a:solidFill>
                            <a:srgbClr val="FFFFFF"/>
                          </a:solidFill>
                          <a:latin typeface="Calibri"/>
                        </a:rPr>
                        <a:t>Potential Purchase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hMerge="1">
                  <a:txBody>
                    <a:bodyPr/>
                    <a:lstStyle/>
                    <a:p>
                      <a:endParaRPr lang="en-US"/>
                    </a:p>
                  </a:txBody>
                  <a:tcPr/>
                </a:tc>
                <a:tc>
                  <a:txBody>
                    <a:bodyPr/>
                    <a:lstStyle/>
                    <a:p>
                      <a:pPr algn="l" fontAlgn="b"/>
                      <a:r>
                        <a:rPr lang="en-US" sz="1100" b="1" i="0" u="none" strike="noStrike">
                          <a:solidFill>
                            <a:srgbClr val="538ED5"/>
                          </a:solidFill>
                          <a:latin typeface="Calibri"/>
                        </a:rPr>
                        <a:t>Shoes</a:t>
                      </a:r>
                    </a:p>
                  </a:txBody>
                  <a:tcPr marL="9525" marR="9525" marT="9525" marB="0" anchor="b">
                    <a:lnL>
                      <a:noFill/>
                    </a:lnL>
                    <a:lnR>
                      <a:noFill/>
                    </a:lnR>
                    <a:lnT>
                      <a:noFill/>
                    </a:lnT>
                    <a:lnB>
                      <a:noFill/>
                    </a:lnB>
                    <a:solidFill>
                      <a:srgbClr val="000000"/>
                    </a:solidFill>
                  </a:tcPr>
                </a:tc>
                <a:tc>
                  <a:txBody>
                    <a:bodyPr/>
                    <a:lstStyle/>
                    <a:p>
                      <a:pPr algn="r" fontAlgn="b"/>
                      <a:r>
                        <a:rPr lang="en-US" sz="1100" b="1" i="0" u="none" strike="noStrike">
                          <a:solidFill>
                            <a:srgbClr val="538ED5"/>
                          </a:solidFill>
                          <a:latin typeface="Calibri"/>
                        </a:rPr>
                        <a:t>$200 </a:t>
                      </a:r>
                    </a:p>
                  </a:txBody>
                  <a:tcPr marL="9525" marR="9525" marT="9525" marB="0" anchor="b">
                    <a:lnL>
                      <a:noFill/>
                    </a:lnL>
                    <a:lnR>
                      <a:noFill/>
                    </a:lnR>
                    <a:lnT>
                      <a:noFill/>
                    </a:lnT>
                    <a:lnB>
                      <a:noFill/>
                    </a:lnB>
                    <a:solidFill>
                      <a:srgbClr val="000000"/>
                    </a:solidFill>
                  </a:tcPr>
                </a:tc>
              </a:tr>
              <a:tr h="209145">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r>
              <a:tr h="224887">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92D050"/>
                          </a:solidFill>
                          <a:latin typeface="Calibri"/>
                        </a:rPr>
                        <a:t> </a:t>
                      </a:r>
                    </a:p>
                  </a:txBody>
                  <a:tcPr marL="9525" marR="9525" marT="9525" marB="0" anchor="b">
                    <a:lnL>
                      <a:noFill/>
                    </a:lnL>
                    <a:lnR>
                      <a:noFill/>
                    </a:lnR>
                    <a:lnT>
                      <a:noFill/>
                    </a:lnT>
                    <a:lnB>
                      <a:noFill/>
                    </a:lnB>
                    <a:solidFill>
                      <a:srgbClr val="000000"/>
                    </a:solidFill>
                  </a:tcPr>
                </a:tc>
              </a:tr>
              <a:tr h="209145">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r>
              <a:tr h="449774">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09145">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24887">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24887">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24887">
                <a:tc>
                  <a:txBody>
                    <a:bodyPr/>
                    <a:lstStyle/>
                    <a:p>
                      <a:pPr algn="l" fontAlgn="b"/>
                      <a:r>
                        <a:rPr lang="en-US" sz="1100" b="1" i="0" u="none" strike="noStrike">
                          <a:solidFill>
                            <a:srgbClr val="FF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24887">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224887">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dirty="0">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bl>
          </a:graphicData>
        </a:graphic>
      </p:graphicFrame>
      <p:pic>
        <p:nvPicPr>
          <p:cNvPr id="12" name="Picture 11" descr="happy_face_money_in_eyes_hg_clr[1].gif"/>
          <p:cNvPicPr>
            <a:picLocks noChangeAspect="1"/>
          </p:cNvPicPr>
          <p:nvPr/>
        </p:nvPicPr>
        <p:blipFill>
          <a:blip r:embed="rId5" cstate="print"/>
          <a:stretch>
            <a:fillRect/>
          </a:stretch>
        </p:blipFill>
        <p:spPr>
          <a:xfrm>
            <a:off x="4343400" y="4953000"/>
            <a:ext cx="304800" cy="304800"/>
          </a:xfrm>
          <a:prstGeom prst="rect">
            <a:avLst/>
          </a:prstGeom>
        </p:spPr>
      </p:pic>
      <p:pic>
        <p:nvPicPr>
          <p:cNvPr id="15" name="Picture 14" descr="happy_face_money_in_eyes_hg_clr[1].gif"/>
          <p:cNvPicPr>
            <a:picLocks noChangeAspect="1"/>
          </p:cNvPicPr>
          <p:nvPr/>
        </p:nvPicPr>
        <p:blipFill>
          <a:blip r:embed="rId5" cstate="print"/>
          <a:stretch>
            <a:fillRect/>
          </a:stretch>
        </p:blipFill>
        <p:spPr>
          <a:xfrm>
            <a:off x="4648200" y="4953000"/>
            <a:ext cx="304800" cy="304800"/>
          </a:xfrm>
          <a:prstGeom prst="rect">
            <a:avLst/>
          </a:prstGeom>
        </p:spPr>
      </p:pic>
      <p:pic>
        <p:nvPicPr>
          <p:cNvPr id="16" name="Picture 15" descr="happy_face_money_in_eyes_hg_clr[1].gif"/>
          <p:cNvPicPr>
            <a:picLocks noChangeAspect="1"/>
          </p:cNvPicPr>
          <p:nvPr/>
        </p:nvPicPr>
        <p:blipFill>
          <a:blip r:embed="rId5" cstate="print"/>
          <a:stretch>
            <a:fillRect/>
          </a:stretch>
        </p:blipFill>
        <p:spPr>
          <a:xfrm>
            <a:off x="4953000" y="4953000"/>
            <a:ext cx="304800" cy="304800"/>
          </a:xfrm>
          <a:prstGeom prst="rect">
            <a:avLst/>
          </a:prstGeom>
        </p:spPr>
      </p:pic>
      <p:pic>
        <p:nvPicPr>
          <p:cNvPr id="17" name="Picture 16" descr="guess_shoes.jpg"/>
          <p:cNvPicPr>
            <a:picLocks noChangeAspect="1"/>
          </p:cNvPicPr>
          <p:nvPr/>
        </p:nvPicPr>
        <p:blipFill>
          <a:blip r:embed="rId6" cstate="print"/>
          <a:stretch>
            <a:fillRect/>
          </a:stretch>
        </p:blipFill>
        <p:spPr>
          <a:xfrm>
            <a:off x="4419600" y="2895600"/>
            <a:ext cx="1895475" cy="1895475"/>
          </a:xfrm>
          <a:prstGeom prst="rect">
            <a:avLst/>
          </a:prstGeom>
        </p:spPr>
      </p:pic>
      <p:pic>
        <p:nvPicPr>
          <p:cNvPr id="18" name="Picture 17" descr="happy_face_money_in_eyes_hg_clr[1].gif"/>
          <p:cNvPicPr>
            <a:picLocks noChangeAspect="1"/>
          </p:cNvPicPr>
          <p:nvPr/>
        </p:nvPicPr>
        <p:blipFill>
          <a:blip r:embed="rId5" cstate="print"/>
          <a:stretch>
            <a:fillRect/>
          </a:stretch>
        </p:blipFill>
        <p:spPr>
          <a:xfrm>
            <a:off x="5257800" y="4953000"/>
            <a:ext cx="304800" cy="304800"/>
          </a:xfrm>
          <a:prstGeom prst="rect">
            <a:avLst/>
          </a:prstGeom>
        </p:spPr>
      </p:pic>
      <p:pic>
        <p:nvPicPr>
          <p:cNvPr id="19" name="Picture 18" descr="happy_face_money_in_eyes_hg_clr[1].gif"/>
          <p:cNvPicPr>
            <a:picLocks noChangeAspect="1"/>
          </p:cNvPicPr>
          <p:nvPr/>
        </p:nvPicPr>
        <p:blipFill>
          <a:blip r:embed="rId5" cstate="print"/>
          <a:stretch>
            <a:fillRect/>
          </a:stretch>
        </p:blipFill>
        <p:spPr>
          <a:xfrm>
            <a:off x="5562600" y="4953000"/>
            <a:ext cx="304800" cy="304800"/>
          </a:xfrm>
          <a:prstGeom prst="rect">
            <a:avLst/>
          </a:prstGeom>
        </p:spPr>
      </p:pic>
      <p:pic>
        <p:nvPicPr>
          <p:cNvPr id="20" name="Picture 19" descr="happy_face_money_in_eyes_hg_clr[1].gif"/>
          <p:cNvPicPr>
            <a:picLocks noChangeAspect="1"/>
          </p:cNvPicPr>
          <p:nvPr/>
        </p:nvPicPr>
        <p:blipFill>
          <a:blip r:embed="rId5" cstate="print"/>
          <a:stretch>
            <a:fillRect/>
          </a:stretch>
        </p:blipFill>
        <p:spPr>
          <a:xfrm>
            <a:off x="5867400" y="4953000"/>
            <a:ext cx="304800" cy="304800"/>
          </a:xfrm>
          <a:prstGeom prst="rect">
            <a:avLst/>
          </a:prstGeom>
        </p:spPr>
      </p:pic>
      <p:sp>
        <p:nvSpPr>
          <p:cNvPr id="23" name="Rectangle 22"/>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Step 4: Alternative Purchase &amp; Savings Example</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200000"/>
              </a:lnSpc>
            </a:pPr>
            <a:r>
              <a:rPr lang="en-US" sz="1400" b="1" dirty="0" smtClean="0">
                <a:solidFill>
                  <a:schemeClr val="accent2">
                    <a:lumMod val="50000"/>
                  </a:schemeClr>
                </a:solidFill>
              </a:rPr>
              <a:t>Happy Appy will then show how much money that purchase would contribute to the consumer’s retirement account and other items with their happiness factors. </a:t>
            </a:r>
          </a:p>
          <a:p>
            <a:pPr algn="ctr">
              <a:lnSpc>
                <a:spcPct val="200000"/>
              </a:lnSpc>
            </a:pPr>
            <a:endParaRPr lang="en-US" sz="1400" b="1" dirty="0" smtClean="0">
              <a:solidFill>
                <a:schemeClr val="accent2">
                  <a:lumMod val="50000"/>
                </a:schemeClr>
              </a:solidFill>
            </a:endParaRPr>
          </a:p>
          <a:p>
            <a:pPr algn="ctr">
              <a:lnSpc>
                <a:spcPct val="200000"/>
              </a:lnSpc>
            </a:pPr>
            <a:r>
              <a:rPr lang="en-US" sz="1400" b="1" dirty="0" smtClean="0">
                <a:solidFill>
                  <a:schemeClr val="accent2">
                    <a:lumMod val="50000"/>
                  </a:schemeClr>
                </a:solidFill>
              </a:rPr>
              <a:t> </a:t>
            </a: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pic>
        <p:nvPicPr>
          <p:cNvPr id="7" name="Picture 6" descr="iphone-parallels.jpg"/>
          <p:cNvPicPr>
            <a:picLocks noChangeAspect="1"/>
          </p:cNvPicPr>
          <p:nvPr/>
        </p:nvPicPr>
        <p:blipFill>
          <a:blip r:embed="rId4" cstate="print"/>
          <a:stretch>
            <a:fillRect/>
          </a:stretch>
        </p:blipFill>
        <p:spPr>
          <a:xfrm>
            <a:off x="2438400" y="609600"/>
            <a:ext cx="5105400" cy="5956300"/>
          </a:xfrm>
          <a:prstGeom prst="rect">
            <a:avLst/>
          </a:prstGeom>
        </p:spPr>
      </p:pic>
      <p:graphicFrame>
        <p:nvGraphicFramePr>
          <p:cNvPr id="9" name="Table 8"/>
          <p:cNvGraphicFramePr>
            <a:graphicFrameLocks noGrp="1"/>
          </p:cNvGraphicFramePr>
          <p:nvPr/>
        </p:nvGraphicFramePr>
        <p:xfrm>
          <a:off x="4191000" y="1981200"/>
          <a:ext cx="2286001" cy="3124201"/>
        </p:xfrm>
        <a:graphic>
          <a:graphicData uri="http://schemas.openxmlformats.org/drawingml/2006/table">
            <a:tbl>
              <a:tblPr/>
              <a:tblGrid>
                <a:gridCol w="818866"/>
                <a:gridCol w="496283"/>
                <a:gridCol w="511791"/>
                <a:gridCol w="459061"/>
              </a:tblGrid>
              <a:tr h="345226">
                <a:tc>
                  <a:txBody>
                    <a:bodyPr/>
                    <a:lstStyle/>
                    <a:p>
                      <a:pPr algn="l" fontAlgn="b"/>
                      <a:r>
                        <a:rPr lang="en-US" sz="22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5B3D7"/>
                    </a:solidFill>
                  </a:tcPr>
                </a:tc>
                <a:tc>
                  <a:txBody>
                    <a:bodyPr/>
                    <a:lstStyle/>
                    <a:p>
                      <a:pPr algn="l" fontAlgn="b"/>
                      <a:r>
                        <a:rPr lang="en-US" sz="2200" b="1" i="0" u="none" strike="noStrike">
                          <a:solidFill>
                            <a:srgbClr val="FFFFFF"/>
                          </a:solidFill>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95B3D7"/>
                    </a:solidFill>
                  </a:tcPr>
                </a:tc>
                <a:tc>
                  <a:txBody>
                    <a:bodyPr/>
                    <a:lstStyle/>
                    <a:p>
                      <a:pPr algn="l" fontAlgn="b"/>
                      <a:r>
                        <a:rPr lang="en-US" sz="2200" b="1" i="0" u="none" strike="noStrike">
                          <a:solidFill>
                            <a:srgbClr val="FFFFFF"/>
                          </a:solidFill>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95B3D7"/>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5B3D7"/>
                    </a:solidFill>
                  </a:tcPr>
                </a:tc>
              </a:tr>
              <a:tr h="352855">
                <a:tc gridSpan="4">
                  <a:txBody>
                    <a:bodyPr/>
                    <a:lstStyle/>
                    <a:p>
                      <a:pPr algn="l" fontAlgn="b"/>
                      <a:r>
                        <a:rPr lang="en-US" sz="2000" b="1" i="0" u="none" strike="noStrike">
                          <a:solidFill>
                            <a:srgbClr val="FFFFFF"/>
                          </a:solidFill>
                          <a:latin typeface="Andalus"/>
                        </a:rPr>
                        <a:t>What about this…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7381">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tr>
              <a:tr h="190733">
                <a:tc gridSpan="2">
                  <a:txBody>
                    <a:bodyPr/>
                    <a:lstStyle/>
                    <a:p>
                      <a:pPr algn="l" fontAlgn="b"/>
                      <a:r>
                        <a:rPr lang="en-US" sz="1100" b="1" i="0" u="none" strike="noStrike">
                          <a:solidFill>
                            <a:srgbClr val="FFFFFF"/>
                          </a:solidFill>
                          <a:latin typeface="Calibri"/>
                        </a:rPr>
                        <a:t>Potential Purchase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hMerge="1">
                  <a:txBody>
                    <a:bodyPr/>
                    <a:lstStyle/>
                    <a:p>
                      <a:endParaRPr lang="en-US"/>
                    </a:p>
                  </a:txBody>
                  <a:tcPr/>
                </a:tc>
                <a:tc>
                  <a:txBody>
                    <a:bodyPr/>
                    <a:lstStyle/>
                    <a:p>
                      <a:pPr algn="l" fontAlgn="b"/>
                      <a:r>
                        <a:rPr lang="en-US" sz="1100" b="1" i="0" u="none" strike="noStrike">
                          <a:solidFill>
                            <a:srgbClr val="538ED5"/>
                          </a:solidFill>
                          <a:latin typeface="Calibri"/>
                        </a:rPr>
                        <a:t>Shoes</a:t>
                      </a:r>
                    </a:p>
                  </a:txBody>
                  <a:tcPr marL="9525" marR="9525" marT="9525" marB="0" anchor="b">
                    <a:lnL>
                      <a:noFill/>
                    </a:lnL>
                    <a:lnR>
                      <a:noFill/>
                    </a:lnR>
                    <a:lnT>
                      <a:noFill/>
                    </a:lnT>
                    <a:lnB>
                      <a:noFill/>
                    </a:lnB>
                    <a:solidFill>
                      <a:srgbClr val="000000"/>
                    </a:solidFill>
                  </a:tcPr>
                </a:tc>
                <a:tc>
                  <a:txBody>
                    <a:bodyPr/>
                    <a:lstStyle/>
                    <a:p>
                      <a:pPr algn="r" fontAlgn="b"/>
                      <a:r>
                        <a:rPr lang="en-US" sz="1100" b="1" i="0" u="none" strike="noStrike">
                          <a:solidFill>
                            <a:srgbClr val="538ED5"/>
                          </a:solidFill>
                          <a:latin typeface="Calibri"/>
                        </a:rPr>
                        <a:t>$200 </a:t>
                      </a:r>
                    </a:p>
                  </a:txBody>
                  <a:tcPr marL="9525" marR="9525" marT="9525" marB="0" anchor="b">
                    <a:lnL>
                      <a:noFill/>
                    </a:lnL>
                    <a:lnR>
                      <a:noFill/>
                    </a:lnR>
                    <a:lnT>
                      <a:noFill/>
                    </a:lnT>
                    <a:lnB>
                      <a:noFill/>
                    </a:lnB>
                    <a:solidFill>
                      <a:srgbClr val="000000"/>
                    </a:solidFill>
                  </a:tcPr>
                </a:tc>
              </a:tr>
              <a:tr h="177381">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r>
              <a:tr h="190733">
                <a:tc gridSpan="2">
                  <a:txBody>
                    <a:bodyPr/>
                    <a:lstStyle/>
                    <a:p>
                      <a:pPr algn="l" fontAlgn="b"/>
                      <a:r>
                        <a:rPr lang="en-US" sz="1100" b="1" i="0" u="none" strike="noStrike">
                          <a:solidFill>
                            <a:srgbClr val="FFFFFF"/>
                          </a:solidFill>
                          <a:latin typeface="Calibri"/>
                        </a:rPr>
                        <a:t>Saved by Retirement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hMerge="1">
                  <a:txBody>
                    <a:bodyPr/>
                    <a:lstStyle/>
                    <a:p>
                      <a:endParaRPr lang="en-US"/>
                    </a:p>
                  </a:txBody>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r" fontAlgn="b"/>
                      <a:r>
                        <a:rPr lang="en-US" sz="1100" b="1" i="0" u="none" strike="noStrike">
                          <a:solidFill>
                            <a:srgbClr val="92D050"/>
                          </a:solidFill>
                          <a:latin typeface="Calibri"/>
                        </a:rPr>
                        <a:t>$7,194 </a:t>
                      </a:r>
                    </a:p>
                  </a:txBody>
                  <a:tcPr marL="9525" marR="9525" marT="9525" marB="0" anchor="b">
                    <a:lnL>
                      <a:noFill/>
                    </a:lnL>
                    <a:lnR>
                      <a:noFill/>
                    </a:lnR>
                    <a:lnT>
                      <a:noFill/>
                    </a:lnT>
                    <a:lnB>
                      <a:noFill/>
                    </a:lnB>
                    <a:solidFill>
                      <a:srgbClr val="000000"/>
                    </a:solidFill>
                  </a:tcPr>
                </a:tc>
              </a:tr>
              <a:tr h="177381">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a:noFill/>
                    </a:lnL>
                    <a:lnR>
                      <a:noFill/>
                    </a:lnR>
                    <a:lnT>
                      <a:noFill/>
                    </a:lnT>
                    <a:lnB>
                      <a:noFill/>
                    </a:lnB>
                    <a:solidFill>
                      <a:srgbClr val="000000"/>
                    </a:solidFill>
                  </a:tcPr>
                </a:tc>
              </a:tr>
              <a:tr h="381465">
                <a:tc>
                  <a:txBody>
                    <a:bodyPr/>
                    <a:lstStyle/>
                    <a:p>
                      <a:pPr algn="l" fontAlgn="b"/>
                      <a:r>
                        <a:rPr lang="en-US" sz="1100" b="1" i="0" u="none" strike="noStrike">
                          <a:solidFill>
                            <a:srgbClr val="FFFFFF"/>
                          </a:solidFill>
                          <a:latin typeface="Calibri"/>
                        </a:rPr>
                        <a:t>Alternatives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Cost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Happy Factor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Happy Rank</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77381">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90733">
                <a:tc>
                  <a:txBody>
                    <a:bodyPr/>
                    <a:lstStyle/>
                    <a:p>
                      <a:pPr algn="l" fontAlgn="b"/>
                      <a:r>
                        <a:rPr lang="en-US" sz="1100" b="1" i="0" u="none" strike="noStrike">
                          <a:solidFill>
                            <a:srgbClr val="FFFFFF"/>
                          </a:solidFill>
                          <a:latin typeface="Calibri"/>
                        </a:rPr>
                        <a:t>Purse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r" fontAlgn="b"/>
                      <a:r>
                        <a:rPr lang="en-US" sz="1100" b="1" i="0" u="none" strike="noStrike">
                          <a:solidFill>
                            <a:srgbClr val="FFFFFF"/>
                          </a:solidFill>
                          <a:latin typeface="Calibri"/>
                        </a:rPr>
                        <a:t>$458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1.1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90733">
                <a:tc>
                  <a:txBody>
                    <a:bodyPr/>
                    <a:lstStyle/>
                    <a:p>
                      <a:pPr algn="l" fontAlgn="b"/>
                      <a:r>
                        <a:rPr lang="en-US" sz="1100" b="1" i="0" u="none" strike="noStrike">
                          <a:solidFill>
                            <a:srgbClr val="FFFFFF"/>
                          </a:solidFill>
                          <a:latin typeface="Calibri"/>
                        </a:rPr>
                        <a:t>Shoes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r" fontAlgn="b"/>
                      <a:r>
                        <a:rPr lang="en-US" sz="1100" b="1" i="0" u="none" strike="noStrike">
                          <a:solidFill>
                            <a:srgbClr val="FFFFFF"/>
                          </a:solidFill>
                          <a:latin typeface="Calibri"/>
                        </a:rPr>
                        <a:t>$200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3.0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90733">
                <a:tc>
                  <a:txBody>
                    <a:bodyPr/>
                    <a:lstStyle/>
                    <a:p>
                      <a:pPr algn="l" fontAlgn="b"/>
                      <a:r>
                        <a:rPr lang="en-US" sz="1100" b="1" i="0" u="none" strike="noStrike" dirty="0" smtClean="0">
                          <a:solidFill>
                            <a:srgbClr val="FF0000"/>
                          </a:solidFill>
                          <a:latin typeface="Calibri"/>
                        </a:rPr>
                        <a:t>Dress </a:t>
                      </a:r>
                      <a:endParaRPr lang="en-US" sz="1100" b="1"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r" fontAlgn="b"/>
                      <a:r>
                        <a:rPr lang="en-US" sz="1100" b="1" i="0" u="none" strike="noStrike">
                          <a:solidFill>
                            <a:srgbClr val="FF0000"/>
                          </a:solidFill>
                          <a:latin typeface="Calibri"/>
                        </a:rPr>
                        <a:t>$100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0000"/>
                          </a:solidFill>
                          <a:latin typeface="Calibri"/>
                        </a:rPr>
                        <a:t>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0000"/>
                          </a:solidFill>
                          <a:latin typeface="Calibri"/>
                        </a:rPr>
                        <a:t>       8.0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90733">
                <a:tc>
                  <a:txBody>
                    <a:bodyPr/>
                    <a:lstStyle/>
                    <a:p>
                      <a:pPr algn="l" fontAlgn="b"/>
                      <a:r>
                        <a:rPr lang="en-US" sz="1100" b="1" i="0" u="none" strike="noStrike">
                          <a:solidFill>
                            <a:srgbClr val="FFFFFF"/>
                          </a:solidFill>
                          <a:latin typeface="Calibri"/>
                        </a:rPr>
                        <a:t>Movie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r" fontAlgn="b"/>
                      <a:r>
                        <a:rPr lang="en-US" sz="1100" b="1" i="0" u="none" strike="noStrike">
                          <a:solidFill>
                            <a:srgbClr val="FFFFFF"/>
                          </a:solidFill>
                          <a:latin typeface="Calibri"/>
                        </a:rPr>
                        <a:t>$30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b"/>
                      <a:r>
                        <a:rPr lang="en-US" sz="1100" b="1" i="0" u="none" strike="noStrike">
                          <a:solidFill>
                            <a:srgbClr val="FFFFFF"/>
                          </a:solidFill>
                          <a:latin typeface="Calibri"/>
                        </a:rPr>
                        <a:t>1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3.3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r h="190733">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l" fontAlgn="b"/>
                      <a:r>
                        <a:rPr lang="en-US" sz="1100" b="1" i="0" u="none" strike="noStrike" dirty="0">
                          <a:solidFill>
                            <a:srgbClr val="FFFFFF"/>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000000"/>
                    </a:solidFill>
                  </a:tcPr>
                </a:tc>
              </a:tr>
            </a:tbl>
          </a:graphicData>
        </a:graphic>
      </p:graphicFrame>
      <p:sp>
        <p:nvSpPr>
          <p:cNvPr id="10" name="Rectangle 9"/>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Step 5: Track Progress</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97808" y="824552"/>
            <a:ext cx="2286000" cy="569386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lvl="0" algn="ctr">
              <a:lnSpc>
                <a:spcPct val="200000"/>
              </a:lnSpc>
            </a:pPr>
            <a:r>
              <a:rPr lang="en-US" sz="1400" b="1" dirty="0" smtClean="0">
                <a:solidFill>
                  <a:schemeClr val="accent2">
                    <a:lumMod val="50000"/>
                  </a:schemeClr>
                </a:solidFill>
              </a:rPr>
              <a:t>Part of </a:t>
            </a:r>
            <a:r>
              <a:rPr lang="en-US" sz="1400" b="1" dirty="0" smtClean="0">
                <a:solidFill>
                  <a:schemeClr val="accent2">
                    <a:lumMod val="50000"/>
                  </a:schemeClr>
                </a:solidFill>
                <a:hlinkClick r:id="rId4"/>
              </a:rPr>
              <a:t>www.HappyAppy.com/</a:t>
            </a:r>
            <a:endParaRPr lang="en-US" sz="1400" b="1" dirty="0" smtClean="0">
              <a:solidFill>
                <a:schemeClr val="accent2">
                  <a:lumMod val="50000"/>
                </a:schemeClr>
              </a:solidFill>
            </a:endParaRPr>
          </a:p>
          <a:p>
            <a:pPr lvl="0" algn="ctr">
              <a:lnSpc>
                <a:spcPct val="200000"/>
              </a:lnSpc>
            </a:pPr>
            <a:r>
              <a:rPr lang="en-US" sz="1400" b="1" dirty="0" smtClean="0">
                <a:solidFill>
                  <a:schemeClr val="accent2">
                    <a:lumMod val="50000"/>
                  </a:schemeClr>
                </a:solidFill>
              </a:rPr>
              <a:t>would be a progress tracker that demonstrates to users how the program has changed their spending decisions for the better (hopefully).</a:t>
            </a:r>
          </a:p>
          <a:p>
            <a:pPr lvl="0"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sp>
        <p:nvSpPr>
          <p:cNvPr id="9" name="Content Placeholder 2"/>
          <p:cNvSpPr txBox="1">
            <a:spLocks/>
          </p:cNvSpPr>
          <p:nvPr/>
        </p:nvSpPr>
        <p:spPr>
          <a:xfrm>
            <a:off x="2209800" y="914400"/>
            <a:ext cx="6705600" cy="4191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Monthly</a:t>
            </a:r>
            <a:r>
              <a:rPr kumimoji="0" lang="en-US" sz="3200" b="0" i="0" u="none" strike="noStrike" kern="1200" cap="none" spc="0" normalizeH="0" noProof="0" dirty="0" smtClean="0">
                <a:ln>
                  <a:noFill/>
                </a:ln>
                <a:solidFill>
                  <a:schemeClr val="tx1"/>
                </a:solidFill>
                <a:effectLst/>
                <a:uLnTx/>
                <a:uFillTx/>
                <a:latin typeface="+mn-lt"/>
                <a:ea typeface="+mn-ea"/>
                <a:cs typeface="+mn-cs"/>
              </a:rPr>
              <a:t> summaries of spending habits.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Idea: demonstrate progress (both spending decisions and savings goals) will encourage continued use and reinforce improved spending habits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smtClean="0"/>
              <a:t>Behavioral Concepts Addressed</a:t>
            </a:r>
            <a:endParaRPr lang="en-US" b="1" dirty="0"/>
          </a:p>
        </p:txBody>
      </p:sp>
      <p:pic>
        <p:nvPicPr>
          <p:cNvPr id="14" name="Picture 3"/>
          <p:cNvPicPr>
            <a:picLocks noChangeAspect="1" noChangeArrowheads="1"/>
          </p:cNvPicPr>
          <p:nvPr/>
        </p:nvPicPr>
        <p:blipFill>
          <a:blip r:embed="rId3" cstate="print"/>
          <a:srcRect/>
          <a:stretch>
            <a:fillRect/>
          </a:stretch>
        </p:blipFill>
        <p:spPr bwMode="auto">
          <a:xfrm>
            <a:off x="7405048" y="6379192"/>
            <a:ext cx="1752600" cy="392029"/>
          </a:xfrm>
          <a:prstGeom prst="rect">
            <a:avLst/>
          </a:prstGeom>
          <a:noFill/>
          <a:ln w="9525">
            <a:noFill/>
            <a:miter lim="800000"/>
            <a:headEnd/>
            <a:tailEnd/>
          </a:ln>
          <a:effectLst/>
        </p:spPr>
      </p:pic>
      <p:sp>
        <p:nvSpPr>
          <p:cNvPr id="22" name="Rectangle 21"/>
          <p:cNvSpPr/>
          <p:nvPr/>
        </p:nvSpPr>
        <p:spPr>
          <a:xfrm>
            <a:off x="0" y="6781800"/>
            <a:ext cx="9144000"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b="1" dirty="0"/>
          </a:p>
        </p:txBody>
      </p:sp>
      <p:sp>
        <p:nvSpPr>
          <p:cNvPr id="6" name="TextBox 5"/>
          <p:cNvSpPr txBox="1"/>
          <p:nvPr/>
        </p:nvSpPr>
        <p:spPr>
          <a:xfrm>
            <a:off x="0" y="824552"/>
            <a:ext cx="2286000" cy="5047536"/>
          </a:xfrm>
          <a:prstGeom prst="rect">
            <a:avLst/>
          </a:prstGeom>
          <a:gradFill flip="none" rotWithShape="1">
            <a:gsLst>
              <a:gs pos="18000">
                <a:schemeClr val="accent1">
                  <a:tint val="66000"/>
                  <a:satMod val="160000"/>
                </a:schemeClr>
              </a:gs>
              <a:gs pos="51000">
                <a:schemeClr val="accent1">
                  <a:tint val="44500"/>
                  <a:satMod val="160000"/>
                  <a:alpha val="77000"/>
                </a:schemeClr>
              </a:gs>
              <a:gs pos="94000">
                <a:schemeClr val="accent1">
                  <a:tint val="23500"/>
                  <a:satMod val="160000"/>
                  <a:alpha val="0"/>
                </a:schemeClr>
              </a:gs>
            </a:gsLst>
            <a:lin ang="0" scaled="1"/>
            <a:tileRect/>
          </a:gradFill>
          <a:effectLst>
            <a:softEdge rad="127000"/>
          </a:effectLst>
        </p:spPr>
        <p:txBody>
          <a:bodyPr wrap="square" rtlCol="0">
            <a:spAutoFit/>
          </a:bodyPr>
          <a:lstStyle/>
          <a:p>
            <a:pPr algn="ctr">
              <a:lnSpc>
                <a:spcPct val="150000"/>
              </a:lnSpc>
            </a:pPr>
            <a:r>
              <a:rPr lang="en-US" sz="1400" b="1" dirty="0" smtClean="0">
                <a:solidFill>
                  <a:schemeClr val="accent2">
                    <a:lumMod val="50000"/>
                  </a:schemeClr>
                </a:solidFill>
              </a:rPr>
              <a:t>This product is designed to help people stop making bad financial spending decisions that ultimately do not  provide more happiness.  </a:t>
            </a:r>
          </a:p>
          <a:p>
            <a:pPr algn="ctr">
              <a:lnSpc>
                <a:spcPct val="150000"/>
              </a:lnSpc>
            </a:pPr>
            <a:endParaRPr lang="en-US" sz="1400" b="1" dirty="0" smtClean="0">
              <a:solidFill>
                <a:schemeClr val="accent2">
                  <a:lumMod val="50000"/>
                </a:schemeClr>
              </a:solidFill>
            </a:endParaRPr>
          </a:p>
          <a:p>
            <a:pPr algn="ctr">
              <a:lnSpc>
                <a:spcPct val="150000"/>
              </a:lnSpc>
            </a:pPr>
            <a:endParaRPr lang="en-US" sz="1400" b="1" dirty="0" smtClean="0">
              <a:solidFill>
                <a:schemeClr val="accent2">
                  <a:lumMod val="50000"/>
                </a:schemeClr>
              </a:solidFill>
            </a:endParaRPr>
          </a:p>
          <a:p>
            <a:pPr algn="r">
              <a:lnSpc>
                <a:spcPct val="150000"/>
              </a:lnSpc>
            </a:pPr>
            <a:endParaRPr lang="en-US" sz="1400" b="1" dirty="0" smtClean="0">
              <a:solidFill>
                <a:schemeClr val="accent2">
                  <a:lumMod val="50000"/>
                </a:schemeClr>
              </a:solidFill>
            </a:endParaRPr>
          </a:p>
          <a:p>
            <a:pPr algn="r">
              <a:lnSpc>
                <a:spcPct val="15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smtClean="0">
              <a:solidFill>
                <a:schemeClr val="accent2">
                  <a:lumMod val="50000"/>
                </a:schemeClr>
              </a:solidFill>
            </a:endParaRPr>
          </a:p>
          <a:p>
            <a:pPr algn="ctr">
              <a:lnSpc>
                <a:spcPct val="200000"/>
              </a:lnSpc>
            </a:pPr>
            <a:endParaRPr lang="en-US" sz="1400" b="1" dirty="0">
              <a:solidFill>
                <a:schemeClr val="accent2">
                  <a:lumMod val="50000"/>
                </a:schemeClr>
              </a:solidFill>
            </a:endParaRPr>
          </a:p>
        </p:txBody>
      </p:sp>
      <p:graphicFrame>
        <p:nvGraphicFramePr>
          <p:cNvPr id="10" name="Table 9"/>
          <p:cNvGraphicFramePr>
            <a:graphicFrameLocks noGrp="1"/>
          </p:cNvGraphicFramePr>
          <p:nvPr/>
        </p:nvGraphicFramePr>
        <p:xfrm>
          <a:off x="2362200" y="914400"/>
          <a:ext cx="6400800" cy="5029200"/>
        </p:xfrm>
        <a:graphic>
          <a:graphicData uri="http://schemas.openxmlformats.org/drawingml/2006/table">
            <a:tbl>
              <a:tblPr firstRow="1" bandRow="1">
                <a:tableStyleId>{5C22544A-7EE6-4342-B048-85BDC9FD1C3A}</a:tableStyleId>
              </a:tblPr>
              <a:tblGrid>
                <a:gridCol w="1905000"/>
                <a:gridCol w="4495800"/>
              </a:tblGrid>
              <a:tr h="270088">
                <a:tc>
                  <a:txBody>
                    <a:bodyPr/>
                    <a:lstStyle/>
                    <a:p>
                      <a:r>
                        <a:rPr lang="en-US" sz="1600" dirty="0" smtClean="0"/>
                        <a:t>Bias</a:t>
                      </a:r>
                      <a:endParaRPr lang="en-US" sz="1600" dirty="0"/>
                    </a:p>
                  </a:txBody>
                  <a:tcPr/>
                </a:tc>
                <a:tc>
                  <a:txBody>
                    <a:bodyPr/>
                    <a:lstStyle/>
                    <a:p>
                      <a:r>
                        <a:rPr lang="en-US" sz="1600" dirty="0" smtClean="0"/>
                        <a:t>Solution</a:t>
                      </a:r>
                      <a:endParaRPr lang="en-US" sz="1600" dirty="0"/>
                    </a:p>
                  </a:txBody>
                  <a:tcPr/>
                </a:tc>
              </a:tr>
              <a:tr h="390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People do not know what makes them happy.</a:t>
                      </a:r>
                      <a:endPar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The quiz helps people to identify the items/activities/investments/savings that bring them more happiness.  </a:t>
                      </a:r>
                    </a:p>
                  </a:txBody>
                  <a:tcPr/>
                </a:tc>
              </a:tr>
              <a:tr h="390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Affect Heuristics</a:t>
                      </a:r>
                      <a:endPar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Avoid impulse buying and recognize opportunity costs that will lead to more personalized happiness.   Prevents an  emotional evaluation of a purchase before conscious reason.  </a:t>
                      </a:r>
                    </a:p>
                  </a:txBody>
                  <a:tcPr/>
                </a:tc>
              </a:tr>
              <a:tr h="245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Opportunity Costs / Sub-Optimal Spending</a:t>
                      </a:r>
                      <a:endPar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Helps to determine personalized preferences and assign a value to each of the preferences.  </a:t>
                      </a:r>
                    </a:p>
                  </a:txBody>
                  <a:tcPr/>
                </a:tc>
              </a:tr>
              <a:tr h="240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Intuitive v. Deliberate Self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Helps to try to get people to avoid impulse purchases and try to tap into deliberate purchases.  </a:t>
                      </a:r>
                    </a:p>
                  </a:txBody>
                  <a:tcPr/>
                </a:tc>
              </a:tr>
              <a:tr h="240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Mental Accounting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Avoid using easy shortcuts to determine the cost of something and to realize the opportunity costs.  </a:t>
                      </a:r>
                    </a:p>
                  </a:txBody>
                  <a:tcPr/>
                </a:tc>
              </a:tr>
              <a:tr h="240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F497D">
                              <a:lumMod val="50000"/>
                            </a:srgbClr>
                          </a:solidFill>
                          <a:effectLst/>
                          <a:uLnTx/>
                          <a:uFillTx/>
                          <a:latin typeface="+mn-lt"/>
                          <a:ea typeface="+mn-ea"/>
                          <a:cs typeface="+mn-cs"/>
                        </a:rPr>
                        <a:t>Inertia (savings)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1F497D">
                              <a:lumMod val="50000"/>
                            </a:srgbClr>
                          </a:solidFill>
                          <a:effectLst/>
                          <a:uLnTx/>
                          <a:uFillTx/>
                          <a:latin typeface="+mn-lt"/>
                          <a:ea typeface="+mn-ea"/>
                          <a:cs typeface="+mn-cs"/>
                        </a:rPr>
                        <a:t>Providing the consumer with knowledge of how the money can be used differently with different types of investments, etc.</a:t>
                      </a:r>
                    </a:p>
                  </a:txBody>
                  <a:tcPr/>
                </a:tc>
              </a:tr>
            </a:tbl>
          </a:graphicData>
        </a:graphic>
      </p:graphicFrame>
      <p:sp>
        <p:nvSpPr>
          <p:cNvPr id="8" name="Rectangle 7"/>
          <p:cNvSpPr/>
          <p:nvPr/>
        </p:nvSpPr>
        <p:spPr>
          <a:xfrm>
            <a:off x="7162801" y="29794"/>
            <a:ext cx="1981200"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rPr>
              <a:t>Happy Appy</a:t>
            </a:r>
            <a:endParaRPr lang="en-US" sz="2000" b="1" cap="none" spc="50" dirty="0">
              <a:ln w="11430"/>
              <a:solidFill>
                <a:schemeClr val="accent6">
                  <a:lumMod val="60000"/>
                  <a:lumOff val="40000"/>
                </a:schemeClr>
              </a:soli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4264</TotalTime>
  <Words>1198</Words>
  <Application>Microsoft Office PowerPoint</Application>
  <PresentationFormat>On-screen Show (4:3)</PresentationFormat>
  <Paragraphs>320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Colony Capital,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Jaleh</dc:creator>
  <cp:lastModifiedBy>Lenovo User</cp:lastModifiedBy>
  <cp:revision>196</cp:revision>
  <dcterms:created xsi:type="dcterms:W3CDTF">2008-12-03T00:20:25Z</dcterms:created>
  <dcterms:modified xsi:type="dcterms:W3CDTF">2010-05-24T05:47:15Z</dcterms:modified>
</cp:coreProperties>
</file>